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72" r:id="rId3"/>
    <p:sldMasterId id="2147483675" r:id="rId4"/>
    <p:sldMasterId id="2147483678" r:id="rId5"/>
  </p:sldMasterIdLst>
  <p:notesMasterIdLst>
    <p:notesMasterId r:id="rId29"/>
  </p:notesMasterIdLst>
  <p:sldIdLst>
    <p:sldId id="264" r:id="rId6"/>
    <p:sldId id="352" r:id="rId7"/>
    <p:sldId id="373" r:id="rId8"/>
    <p:sldId id="374" r:id="rId9"/>
    <p:sldId id="332" r:id="rId10"/>
    <p:sldId id="394" r:id="rId11"/>
    <p:sldId id="380" r:id="rId12"/>
    <p:sldId id="355" r:id="rId13"/>
    <p:sldId id="384" r:id="rId14"/>
    <p:sldId id="386" r:id="rId15"/>
    <p:sldId id="370" r:id="rId16"/>
    <p:sldId id="393" r:id="rId17"/>
    <p:sldId id="391" r:id="rId18"/>
    <p:sldId id="395" r:id="rId19"/>
    <p:sldId id="361" r:id="rId20"/>
    <p:sldId id="325" r:id="rId21"/>
    <p:sldId id="377" r:id="rId22"/>
    <p:sldId id="336" r:id="rId23"/>
    <p:sldId id="338" r:id="rId24"/>
    <p:sldId id="367" r:id="rId25"/>
    <p:sldId id="397" r:id="rId26"/>
    <p:sldId id="288" r:id="rId27"/>
    <p:sldId id="284" r:id="rId2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92"/>
    <a:srgbClr val="0173C7"/>
    <a:srgbClr val="44B3C8"/>
    <a:srgbClr val="31333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3" autoAdjust="0"/>
    <p:restoredTop sz="94660"/>
  </p:normalViewPr>
  <p:slideViewPr>
    <p:cSldViewPr snapToGrid="0" snapToObjects="1">
      <p:cViewPr varScale="1">
        <p:scale>
          <a:sx n="108" d="100"/>
          <a:sy n="108" d="100"/>
        </p:scale>
        <p:origin x="1758" y="10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0" d="100"/>
          <a:sy n="50" d="100"/>
        </p:scale>
        <p:origin x="2684" y="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59DEE38-D460-EE43-827D-F82E4D7F4F89}" type="datetimeFigureOut">
              <a:rPr lang="en-US" smtClean="0"/>
              <a:t>11/19/2024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8913AEF-C1BB-FF40-B2A1-C13D6F13A030}" type="slidenum">
              <a:rPr lang="en-US" smtClean="0"/>
              <a:t>‹#›</a:t>
            </a:fld>
            <a:endParaRPr lang="en-US"/>
          </a:p>
        </p:txBody>
      </p:sp>
    </p:spTree>
    <p:extLst>
      <p:ext uri="{BB962C8B-B14F-4D97-AF65-F5344CB8AC3E}">
        <p14:creationId xmlns:p14="http://schemas.microsoft.com/office/powerpoint/2010/main" val="14879157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913AEF-C1BB-FF40-B2A1-C13D6F13A030}" type="slidenum">
              <a:rPr lang="en-US" smtClean="0"/>
              <a:t>1</a:t>
            </a:fld>
            <a:endParaRPr lang="en-US"/>
          </a:p>
        </p:txBody>
      </p:sp>
    </p:spTree>
    <p:extLst>
      <p:ext uri="{BB962C8B-B14F-4D97-AF65-F5344CB8AC3E}">
        <p14:creationId xmlns:p14="http://schemas.microsoft.com/office/powerpoint/2010/main" val="1753421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able to get any left over money on the card.  Treat gift cards like money</a:t>
            </a:r>
          </a:p>
        </p:txBody>
      </p:sp>
      <p:sp>
        <p:nvSpPr>
          <p:cNvPr id="4" name="Slide Number Placeholder 3"/>
          <p:cNvSpPr>
            <a:spLocks noGrp="1"/>
          </p:cNvSpPr>
          <p:nvPr>
            <p:ph type="sldNum" sz="quarter" idx="5"/>
          </p:nvPr>
        </p:nvSpPr>
        <p:spPr/>
        <p:txBody>
          <a:bodyPr/>
          <a:lstStyle/>
          <a:p>
            <a:fld id="{B8913AEF-C1BB-FF40-B2A1-C13D6F13A030}" type="slidenum">
              <a:rPr lang="en-US" smtClean="0"/>
              <a:t>10</a:t>
            </a:fld>
            <a:endParaRPr lang="en-US"/>
          </a:p>
        </p:txBody>
      </p:sp>
    </p:spTree>
    <p:extLst>
      <p:ext uri="{BB962C8B-B14F-4D97-AF65-F5344CB8AC3E}">
        <p14:creationId xmlns:p14="http://schemas.microsoft.com/office/powerpoint/2010/main" val="1628012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913AEF-C1BB-FF40-B2A1-C13D6F13A030}" type="slidenum">
              <a:rPr lang="en-US" smtClean="0"/>
              <a:t>11</a:t>
            </a:fld>
            <a:endParaRPr lang="en-US"/>
          </a:p>
        </p:txBody>
      </p:sp>
    </p:spTree>
    <p:extLst>
      <p:ext uri="{BB962C8B-B14F-4D97-AF65-F5344CB8AC3E}">
        <p14:creationId xmlns:p14="http://schemas.microsoft.com/office/powerpoint/2010/main" val="3057419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able to get any left over money on the card.  Treat gift cards like money</a:t>
            </a:r>
          </a:p>
        </p:txBody>
      </p:sp>
      <p:sp>
        <p:nvSpPr>
          <p:cNvPr id="4" name="Slide Number Placeholder 3"/>
          <p:cNvSpPr>
            <a:spLocks noGrp="1"/>
          </p:cNvSpPr>
          <p:nvPr>
            <p:ph type="sldNum" sz="quarter" idx="5"/>
          </p:nvPr>
        </p:nvSpPr>
        <p:spPr/>
        <p:txBody>
          <a:bodyPr/>
          <a:lstStyle/>
          <a:p>
            <a:fld id="{B8913AEF-C1BB-FF40-B2A1-C13D6F13A030}" type="slidenum">
              <a:rPr lang="en-US" smtClean="0"/>
              <a:t>12</a:t>
            </a:fld>
            <a:endParaRPr lang="en-US"/>
          </a:p>
        </p:txBody>
      </p:sp>
    </p:spTree>
    <p:extLst>
      <p:ext uri="{BB962C8B-B14F-4D97-AF65-F5344CB8AC3E}">
        <p14:creationId xmlns:p14="http://schemas.microsoft.com/office/powerpoint/2010/main" val="195823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913AEF-C1BB-FF40-B2A1-C13D6F13A030}" type="slidenum">
              <a:rPr lang="en-US" smtClean="0"/>
              <a:t>13</a:t>
            </a:fld>
            <a:endParaRPr lang="en-US"/>
          </a:p>
        </p:txBody>
      </p:sp>
    </p:spTree>
    <p:extLst>
      <p:ext uri="{BB962C8B-B14F-4D97-AF65-F5344CB8AC3E}">
        <p14:creationId xmlns:p14="http://schemas.microsoft.com/office/powerpoint/2010/main" val="3842058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913AEF-C1BB-FF40-B2A1-C13D6F13A030}" type="slidenum">
              <a:rPr lang="en-US" smtClean="0"/>
              <a:t>14</a:t>
            </a:fld>
            <a:endParaRPr lang="en-US"/>
          </a:p>
        </p:txBody>
      </p:sp>
    </p:spTree>
    <p:extLst>
      <p:ext uri="{BB962C8B-B14F-4D97-AF65-F5344CB8AC3E}">
        <p14:creationId xmlns:p14="http://schemas.microsoft.com/office/powerpoint/2010/main" val="185073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913AEF-C1BB-FF40-B2A1-C13D6F13A030}" type="slidenum">
              <a:rPr lang="en-US" smtClean="0"/>
              <a:t>15</a:t>
            </a:fld>
            <a:endParaRPr lang="en-US"/>
          </a:p>
        </p:txBody>
      </p:sp>
    </p:spTree>
    <p:extLst>
      <p:ext uri="{BB962C8B-B14F-4D97-AF65-F5344CB8AC3E}">
        <p14:creationId xmlns:p14="http://schemas.microsoft.com/office/powerpoint/2010/main" val="2050037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913AEF-C1BB-FF40-B2A1-C13D6F13A030}" type="slidenum">
              <a:rPr lang="en-US" smtClean="0"/>
              <a:t>16</a:t>
            </a:fld>
            <a:endParaRPr lang="en-US"/>
          </a:p>
        </p:txBody>
      </p:sp>
    </p:spTree>
    <p:extLst>
      <p:ext uri="{BB962C8B-B14F-4D97-AF65-F5344CB8AC3E}">
        <p14:creationId xmlns:p14="http://schemas.microsoft.com/office/powerpoint/2010/main" val="3518038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913AEF-C1BB-FF40-B2A1-C13D6F13A030}" type="slidenum">
              <a:rPr lang="en-US" smtClean="0"/>
              <a:t>17</a:t>
            </a:fld>
            <a:endParaRPr lang="en-US"/>
          </a:p>
        </p:txBody>
      </p:sp>
    </p:spTree>
    <p:extLst>
      <p:ext uri="{BB962C8B-B14F-4D97-AF65-F5344CB8AC3E}">
        <p14:creationId xmlns:p14="http://schemas.microsoft.com/office/powerpoint/2010/main" val="2649465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913AEF-C1BB-FF40-B2A1-C13D6F13A030}" type="slidenum">
              <a:rPr lang="en-US" smtClean="0"/>
              <a:t>18</a:t>
            </a:fld>
            <a:endParaRPr lang="en-US"/>
          </a:p>
        </p:txBody>
      </p:sp>
    </p:spTree>
    <p:extLst>
      <p:ext uri="{BB962C8B-B14F-4D97-AF65-F5344CB8AC3E}">
        <p14:creationId xmlns:p14="http://schemas.microsoft.com/office/powerpoint/2010/main" val="3761683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913AEF-C1BB-FF40-B2A1-C13D6F13A030}" type="slidenum">
              <a:rPr lang="en-US" smtClean="0"/>
              <a:t>19</a:t>
            </a:fld>
            <a:endParaRPr lang="en-US"/>
          </a:p>
        </p:txBody>
      </p:sp>
    </p:spTree>
    <p:extLst>
      <p:ext uri="{BB962C8B-B14F-4D97-AF65-F5344CB8AC3E}">
        <p14:creationId xmlns:p14="http://schemas.microsoft.com/office/powerpoint/2010/main" val="1291462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913AEF-C1BB-FF40-B2A1-C13D6F13A030}" type="slidenum">
              <a:rPr lang="en-US" smtClean="0"/>
              <a:t>2</a:t>
            </a:fld>
            <a:endParaRPr lang="en-US"/>
          </a:p>
        </p:txBody>
      </p:sp>
    </p:spTree>
    <p:extLst>
      <p:ext uri="{BB962C8B-B14F-4D97-AF65-F5344CB8AC3E}">
        <p14:creationId xmlns:p14="http://schemas.microsoft.com/office/powerpoint/2010/main" val="2173924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913AEF-C1BB-FF40-B2A1-C13D6F13A030}" type="slidenum">
              <a:rPr lang="en-US" smtClean="0"/>
              <a:t>20</a:t>
            </a:fld>
            <a:endParaRPr lang="en-US"/>
          </a:p>
        </p:txBody>
      </p:sp>
    </p:spTree>
    <p:extLst>
      <p:ext uri="{BB962C8B-B14F-4D97-AF65-F5344CB8AC3E}">
        <p14:creationId xmlns:p14="http://schemas.microsoft.com/office/powerpoint/2010/main" val="3340692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913AEF-C1BB-FF40-B2A1-C13D6F13A030}" type="slidenum">
              <a:rPr lang="en-US" smtClean="0"/>
              <a:t>21</a:t>
            </a:fld>
            <a:endParaRPr lang="en-US"/>
          </a:p>
        </p:txBody>
      </p:sp>
    </p:spTree>
    <p:extLst>
      <p:ext uri="{BB962C8B-B14F-4D97-AF65-F5344CB8AC3E}">
        <p14:creationId xmlns:p14="http://schemas.microsoft.com/office/powerpoint/2010/main" val="2989348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913AEF-C1BB-FF40-B2A1-C13D6F13A030}" type="slidenum">
              <a:rPr lang="en-US" smtClean="0"/>
              <a:t>22</a:t>
            </a:fld>
            <a:endParaRPr lang="en-US"/>
          </a:p>
        </p:txBody>
      </p:sp>
    </p:spTree>
    <p:extLst>
      <p:ext uri="{BB962C8B-B14F-4D97-AF65-F5344CB8AC3E}">
        <p14:creationId xmlns:p14="http://schemas.microsoft.com/office/powerpoint/2010/main" val="23972506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913AEF-C1BB-FF40-B2A1-C13D6F13A030}" type="slidenum">
              <a:rPr lang="en-US" smtClean="0"/>
              <a:t>23</a:t>
            </a:fld>
            <a:endParaRPr lang="en-US"/>
          </a:p>
        </p:txBody>
      </p:sp>
    </p:spTree>
    <p:extLst>
      <p:ext uri="{BB962C8B-B14F-4D97-AF65-F5344CB8AC3E}">
        <p14:creationId xmlns:p14="http://schemas.microsoft.com/office/powerpoint/2010/main" val="3788966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913AEF-C1BB-FF40-B2A1-C13D6F13A030}" type="slidenum">
              <a:rPr lang="en-US" smtClean="0"/>
              <a:t>3</a:t>
            </a:fld>
            <a:endParaRPr lang="en-US"/>
          </a:p>
        </p:txBody>
      </p:sp>
    </p:spTree>
    <p:extLst>
      <p:ext uri="{BB962C8B-B14F-4D97-AF65-F5344CB8AC3E}">
        <p14:creationId xmlns:p14="http://schemas.microsoft.com/office/powerpoint/2010/main" val="4019163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913AEF-C1BB-FF40-B2A1-C13D6F13A030}" type="slidenum">
              <a:rPr lang="en-US" smtClean="0"/>
              <a:t>4</a:t>
            </a:fld>
            <a:endParaRPr lang="en-US"/>
          </a:p>
        </p:txBody>
      </p:sp>
    </p:spTree>
    <p:extLst>
      <p:ext uri="{BB962C8B-B14F-4D97-AF65-F5344CB8AC3E}">
        <p14:creationId xmlns:p14="http://schemas.microsoft.com/office/powerpoint/2010/main" val="2263215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913AEF-C1BB-FF40-B2A1-C13D6F13A030}" type="slidenum">
              <a:rPr lang="en-US" smtClean="0"/>
              <a:t>5</a:t>
            </a:fld>
            <a:endParaRPr lang="en-US"/>
          </a:p>
        </p:txBody>
      </p:sp>
    </p:spTree>
    <p:extLst>
      <p:ext uri="{BB962C8B-B14F-4D97-AF65-F5344CB8AC3E}">
        <p14:creationId xmlns:p14="http://schemas.microsoft.com/office/powerpoint/2010/main" val="1505355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913AEF-C1BB-FF40-B2A1-C13D6F13A030}" type="slidenum">
              <a:rPr lang="en-US" smtClean="0"/>
              <a:t>6</a:t>
            </a:fld>
            <a:endParaRPr lang="en-US"/>
          </a:p>
        </p:txBody>
      </p:sp>
    </p:spTree>
    <p:extLst>
      <p:ext uri="{BB962C8B-B14F-4D97-AF65-F5344CB8AC3E}">
        <p14:creationId xmlns:p14="http://schemas.microsoft.com/office/powerpoint/2010/main" val="2847729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able to get any left over money on the card.  Treat gift cards like money</a:t>
            </a:r>
          </a:p>
        </p:txBody>
      </p:sp>
      <p:sp>
        <p:nvSpPr>
          <p:cNvPr id="4" name="Slide Number Placeholder 3"/>
          <p:cNvSpPr>
            <a:spLocks noGrp="1"/>
          </p:cNvSpPr>
          <p:nvPr>
            <p:ph type="sldNum" sz="quarter" idx="5"/>
          </p:nvPr>
        </p:nvSpPr>
        <p:spPr/>
        <p:txBody>
          <a:bodyPr/>
          <a:lstStyle/>
          <a:p>
            <a:fld id="{B8913AEF-C1BB-FF40-B2A1-C13D6F13A030}" type="slidenum">
              <a:rPr lang="en-US" smtClean="0"/>
              <a:t>7</a:t>
            </a:fld>
            <a:endParaRPr lang="en-US"/>
          </a:p>
        </p:txBody>
      </p:sp>
    </p:spTree>
    <p:extLst>
      <p:ext uri="{BB962C8B-B14F-4D97-AF65-F5344CB8AC3E}">
        <p14:creationId xmlns:p14="http://schemas.microsoft.com/office/powerpoint/2010/main" val="3244568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913AEF-C1BB-FF40-B2A1-C13D6F13A030}" type="slidenum">
              <a:rPr lang="en-US" smtClean="0"/>
              <a:t>8</a:t>
            </a:fld>
            <a:endParaRPr lang="en-US"/>
          </a:p>
        </p:txBody>
      </p:sp>
    </p:spTree>
    <p:extLst>
      <p:ext uri="{BB962C8B-B14F-4D97-AF65-F5344CB8AC3E}">
        <p14:creationId xmlns:p14="http://schemas.microsoft.com/office/powerpoint/2010/main" val="905326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able to get any left over money on the card.  Treat gift cards like money</a:t>
            </a:r>
          </a:p>
        </p:txBody>
      </p:sp>
      <p:sp>
        <p:nvSpPr>
          <p:cNvPr id="4" name="Slide Number Placeholder 3"/>
          <p:cNvSpPr>
            <a:spLocks noGrp="1"/>
          </p:cNvSpPr>
          <p:nvPr>
            <p:ph type="sldNum" sz="quarter" idx="5"/>
          </p:nvPr>
        </p:nvSpPr>
        <p:spPr/>
        <p:txBody>
          <a:bodyPr/>
          <a:lstStyle/>
          <a:p>
            <a:fld id="{B8913AEF-C1BB-FF40-B2A1-C13D6F13A030}" type="slidenum">
              <a:rPr lang="en-US" smtClean="0"/>
              <a:t>9</a:t>
            </a:fld>
            <a:endParaRPr lang="en-US"/>
          </a:p>
        </p:txBody>
      </p:sp>
    </p:spTree>
    <p:extLst>
      <p:ext uri="{BB962C8B-B14F-4D97-AF65-F5344CB8AC3E}">
        <p14:creationId xmlns:p14="http://schemas.microsoft.com/office/powerpoint/2010/main" val="684995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685800" y="2573759"/>
            <a:ext cx="7772400" cy="2098928"/>
          </a:xfrm>
          <a:prstGeom prst="rect">
            <a:avLst/>
          </a:prstGeom>
        </p:spPr>
        <p:txBody>
          <a:bodyPr/>
          <a:lstStyle>
            <a:lvl1pPr algn="l">
              <a:defRPr sz="6100" b="1" i="0">
                <a:solidFill>
                  <a:schemeClr val="bg1"/>
                </a:solidFill>
                <a:latin typeface="Helvetica"/>
                <a:cs typeface="Helvetica"/>
              </a:defRPr>
            </a:lvl1pPr>
          </a:lstStyle>
          <a:p>
            <a:r>
              <a:rPr lang="en-US" dirty="0"/>
              <a:t>Click to edit Master title style</a:t>
            </a:r>
          </a:p>
        </p:txBody>
      </p:sp>
      <p:sp>
        <p:nvSpPr>
          <p:cNvPr id="8" name="Date Placeholder 3"/>
          <p:cNvSpPr>
            <a:spLocks noGrp="1"/>
          </p:cNvSpPr>
          <p:nvPr>
            <p:ph type="dt" sz="half" idx="10"/>
          </p:nvPr>
        </p:nvSpPr>
        <p:spPr>
          <a:xfrm>
            <a:off x="685800" y="5651516"/>
            <a:ext cx="2133600" cy="365125"/>
          </a:xfrm>
          <a:prstGeom prst="rect">
            <a:avLst/>
          </a:prstGeom>
        </p:spPr>
        <p:txBody>
          <a:bodyPr/>
          <a:lstStyle>
            <a:lvl1pPr>
              <a:defRPr>
                <a:solidFill>
                  <a:schemeClr val="bg1"/>
                </a:solidFill>
                <a:latin typeface="Georgia"/>
                <a:cs typeface="Georgia"/>
              </a:defRPr>
            </a:lvl1pPr>
          </a:lstStyle>
          <a:p>
            <a:fld id="{34B739D5-5A23-DF4C-8C61-BF0121497728}" type="datetimeFigureOut">
              <a:rPr lang="en-US" smtClean="0"/>
              <a:pPr/>
              <a:t>11/19/2024</a:t>
            </a:fld>
            <a:endParaRPr lang="en-US" dirty="0"/>
          </a:p>
        </p:txBody>
      </p:sp>
      <p:sp>
        <p:nvSpPr>
          <p:cNvPr id="9" name="Subtitle 2"/>
          <p:cNvSpPr>
            <a:spLocks noGrp="1"/>
          </p:cNvSpPr>
          <p:nvPr>
            <p:ph type="subTitle" idx="1"/>
          </p:nvPr>
        </p:nvSpPr>
        <p:spPr>
          <a:xfrm>
            <a:off x="685800" y="5184800"/>
            <a:ext cx="3566326" cy="1752600"/>
          </a:xfrm>
          <a:prstGeom prst="rect">
            <a:avLst/>
          </a:prstGeom>
        </p:spPr>
        <p:txBody>
          <a:bodyPr/>
          <a:lstStyle>
            <a:lvl1pPr marL="0" indent="0" algn="l">
              <a:lnSpc>
                <a:spcPts val="1898"/>
              </a:lnSpc>
              <a:spcBef>
                <a:spcPts val="0"/>
              </a:spcBef>
              <a:buNone/>
              <a:defRPr sz="1800">
                <a:solidFill>
                  <a:srgbClr val="44B3C8"/>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978912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685800" y="2573759"/>
            <a:ext cx="7772400" cy="2098928"/>
          </a:xfrm>
          <a:prstGeom prst="rect">
            <a:avLst/>
          </a:prstGeom>
        </p:spPr>
        <p:txBody>
          <a:bodyPr/>
          <a:lstStyle>
            <a:lvl1pPr algn="l">
              <a:defRPr sz="6100" b="1" i="0">
                <a:solidFill>
                  <a:schemeClr val="bg1"/>
                </a:solidFill>
                <a:latin typeface="Helvetica"/>
                <a:cs typeface="Helvetica"/>
              </a:defRPr>
            </a:lvl1pPr>
          </a:lstStyle>
          <a:p>
            <a:r>
              <a:rPr lang="en-US" dirty="0"/>
              <a:t>Click to edit Master title style</a:t>
            </a:r>
          </a:p>
        </p:txBody>
      </p:sp>
      <p:sp>
        <p:nvSpPr>
          <p:cNvPr id="8" name="Date Placeholder 3"/>
          <p:cNvSpPr>
            <a:spLocks noGrp="1"/>
          </p:cNvSpPr>
          <p:nvPr>
            <p:ph type="dt" sz="half" idx="10"/>
          </p:nvPr>
        </p:nvSpPr>
        <p:spPr>
          <a:xfrm>
            <a:off x="685800" y="5651516"/>
            <a:ext cx="2133600" cy="365125"/>
          </a:xfrm>
          <a:prstGeom prst="rect">
            <a:avLst/>
          </a:prstGeom>
        </p:spPr>
        <p:txBody>
          <a:bodyPr/>
          <a:lstStyle>
            <a:lvl1pPr>
              <a:defRPr>
                <a:solidFill>
                  <a:schemeClr val="bg1"/>
                </a:solidFill>
                <a:latin typeface="Georgia"/>
                <a:cs typeface="Georgia"/>
              </a:defRPr>
            </a:lvl1pPr>
          </a:lstStyle>
          <a:p>
            <a:fld id="{34B739D5-5A23-DF4C-8C61-BF0121497728}" type="datetimeFigureOut">
              <a:rPr lang="en-US" smtClean="0"/>
              <a:pPr/>
              <a:t>11/19/2024</a:t>
            </a:fld>
            <a:endParaRPr lang="en-US" dirty="0"/>
          </a:p>
        </p:txBody>
      </p:sp>
      <p:sp>
        <p:nvSpPr>
          <p:cNvPr id="9" name="Subtitle 2"/>
          <p:cNvSpPr>
            <a:spLocks noGrp="1"/>
          </p:cNvSpPr>
          <p:nvPr>
            <p:ph type="subTitle" idx="1"/>
          </p:nvPr>
        </p:nvSpPr>
        <p:spPr>
          <a:xfrm>
            <a:off x="685800" y="5184800"/>
            <a:ext cx="3566326" cy="1752600"/>
          </a:xfrm>
          <a:prstGeom prst="rect">
            <a:avLst/>
          </a:prstGeom>
        </p:spPr>
        <p:txBody>
          <a:bodyPr/>
          <a:lstStyle>
            <a:lvl1pPr marL="0" indent="0" algn="l">
              <a:lnSpc>
                <a:spcPts val="1898"/>
              </a:lnSpc>
              <a:spcBef>
                <a:spcPts val="0"/>
              </a:spcBef>
              <a:buNone/>
              <a:defRPr sz="1800">
                <a:solidFill>
                  <a:srgbClr val="44B3C8"/>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988968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59927"/>
            <a:ext cx="6753523" cy="3466236"/>
          </a:xfrm>
          <a:prstGeom prst="rect">
            <a:avLst/>
          </a:prstGeom>
        </p:spPr>
        <p:txBody>
          <a:bodyPr/>
          <a:lstStyle>
            <a:lvl1pPr marL="342900" indent="-342900">
              <a:spcBef>
                <a:spcPts val="0"/>
              </a:spcBef>
              <a:spcAft>
                <a:spcPts val="1200"/>
              </a:spcAft>
              <a:buClr>
                <a:srgbClr val="005E92"/>
              </a:buClr>
              <a:buFont typeface="Wingdings" charset="2"/>
              <a:buChar char="§"/>
              <a:defRPr sz="2000">
                <a:solidFill>
                  <a:srgbClr val="313332"/>
                </a:solidFill>
                <a:latin typeface="Helvetica"/>
                <a:cs typeface="Helvetica"/>
              </a:defRPr>
            </a:lvl1pPr>
            <a:lvl2pPr>
              <a:spcBef>
                <a:spcPts val="0"/>
              </a:spcBef>
              <a:spcAft>
                <a:spcPts val="1200"/>
              </a:spcAft>
              <a:defRPr sz="1800">
                <a:solidFill>
                  <a:srgbClr val="313332"/>
                </a:solidFill>
                <a:latin typeface="Helvetica"/>
                <a:cs typeface="Helvetica"/>
              </a:defRPr>
            </a:lvl2pPr>
            <a:lvl3pPr>
              <a:spcBef>
                <a:spcPts val="0"/>
              </a:spcBef>
              <a:spcAft>
                <a:spcPts val="1200"/>
              </a:spcAft>
              <a:defRPr sz="1600">
                <a:solidFill>
                  <a:srgbClr val="313332"/>
                </a:solidFill>
                <a:latin typeface="Helvetica"/>
                <a:cs typeface="Helvetica"/>
              </a:defRPr>
            </a:lvl3pPr>
            <a:lvl4pPr>
              <a:spcBef>
                <a:spcPts val="0"/>
              </a:spcBef>
              <a:spcAft>
                <a:spcPts val="1200"/>
              </a:spcAft>
              <a:defRPr sz="1400">
                <a:solidFill>
                  <a:srgbClr val="313332"/>
                </a:solidFill>
                <a:latin typeface="Helvetica"/>
                <a:cs typeface="Helvetica"/>
              </a:defRPr>
            </a:lvl4pPr>
            <a:lvl5pPr>
              <a:spcBef>
                <a:spcPts val="0"/>
              </a:spcBef>
              <a:spcAft>
                <a:spcPts val="1200"/>
              </a:spcAft>
              <a:defRPr sz="1200">
                <a:solidFill>
                  <a:srgbClr val="313332"/>
                </a:solidFill>
                <a:latin typeface="Helvetica"/>
                <a:cs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457200" y="418421"/>
            <a:ext cx="6753523" cy="1498643"/>
          </a:xfrm>
          <a:prstGeom prst="rect">
            <a:avLst/>
          </a:prstGeom>
        </p:spPr>
        <p:txBody>
          <a:bodyPr/>
          <a:lstStyle>
            <a:lvl1pPr algn="l">
              <a:defRPr sz="4600">
                <a:solidFill>
                  <a:srgbClr val="005E92"/>
                </a:solidFill>
                <a:latin typeface="Georgia"/>
                <a:cs typeface="Georgia"/>
              </a:defRPr>
            </a:lvl1pPr>
          </a:lstStyle>
          <a:p>
            <a:r>
              <a:rPr lang="en-US" dirty="0"/>
              <a:t>Click to edit Master title style</a:t>
            </a:r>
          </a:p>
        </p:txBody>
      </p:sp>
      <p:sp>
        <p:nvSpPr>
          <p:cNvPr id="9" name="Text Placeholder 2"/>
          <p:cNvSpPr>
            <a:spLocks noGrp="1"/>
          </p:cNvSpPr>
          <p:nvPr>
            <p:ph type="body" idx="10" hasCustomPrompt="1"/>
          </p:nvPr>
        </p:nvSpPr>
        <p:spPr>
          <a:xfrm>
            <a:off x="457199" y="2020165"/>
            <a:ext cx="6753523" cy="639762"/>
          </a:xfrm>
          <a:prstGeom prst="rect">
            <a:avLst/>
          </a:prstGeom>
        </p:spPr>
        <p:txBody>
          <a:bodyPr anchor="b"/>
          <a:lstStyle>
            <a:lvl1pPr marL="0" indent="0">
              <a:buNone/>
              <a:defRPr sz="2000" b="1" i="0">
                <a:solidFill>
                  <a:srgbClr val="313332"/>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86321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E17DF-2148-4398-BBB0-718FEE5484C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D6700B0-E60F-4E5D-B405-FE607B261D2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F1DF901-4307-49BD-9FA1-FE659AEB0869}"/>
              </a:ext>
            </a:extLst>
          </p:cNvPr>
          <p:cNvSpPr>
            <a:spLocks noGrp="1"/>
          </p:cNvSpPr>
          <p:nvPr>
            <p:ph type="dt" sz="half" idx="10"/>
          </p:nvPr>
        </p:nvSpPr>
        <p:spPr/>
        <p:txBody>
          <a:bodyPr/>
          <a:lstStyle/>
          <a:p>
            <a:fld id="{1C593F43-69CE-4018-BB96-003808FED487}" type="datetimeFigureOut">
              <a:rPr lang="en-US" smtClean="0"/>
              <a:t>11/19/2024</a:t>
            </a:fld>
            <a:endParaRPr lang="en-US"/>
          </a:p>
        </p:txBody>
      </p:sp>
      <p:sp>
        <p:nvSpPr>
          <p:cNvPr id="5" name="Footer Placeholder 4">
            <a:extLst>
              <a:ext uri="{FF2B5EF4-FFF2-40B4-BE49-F238E27FC236}">
                <a16:creationId xmlns:a16="http://schemas.microsoft.com/office/drawing/2014/main" id="{944964ED-8AAA-4F69-B512-14518A109B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8A3CF6-23B4-459E-BBF6-201D7395852A}"/>
              </a:ext>
            </a:extLst>
          </p:cNvPr>
          <p:cNvSpPr>
            <a:spLocks noGrp="1"/>
          </p:cNvSpPr>
          <p:nvPr>
            <p:ph type="sldNum" sz="quarter" idx="12"/>
          </p:nvPr>
        </p:nvSpPr>
        <p:spPr/>
        <p:txBody>
          <a:bodyPr/>
          <a:lstStyle/>
          <a:p>
            <a:fld id="{176B9DD4-E3BF-4F1B-9BBA-C1EC67F7CB01}" type="slidenum">
              <a:rPr lang="en-US" smtClean="0"/>
              <a:t>‹#›</a:t>
            </a:fld>
            <a:endParaRPr lang="en-US"/>
          </a:p>
        </p:txBody>
      </p:sp>
    </p:spTree>
    <p:extLst>
      <p:ext uri="{BB962C8B-B14F-4D97-AF65-F5344CB8AC3E}">
        <p14:creationId xmlns:p14="http://schemas.microsoft.com/office/powerpoint/2010/main" val="1458982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418421"/>
            <a:ext cx="6753523" cy="1498643"/>
          </a:xfrm>
          <a:prstGeom prst="rect">
            <a:avLst/>
          </a:prstGeom>
        </p:spPr>
        <p:txBody>
          <a:bodyPr/>
          <a:lstStyle>
            <a:lvl1pPr algn="l">
              <a:defRPr sz="4600">
                <a:solidFill>
                  <a:srgbClr val="005E92"/>
                </a:solidFill>
                <a:latin typeface="Georgia"/>
                <a:cs typeface="Georgia"/>
              </a:defRPr>
            </a:lvl1pPr>
          </a:lstStyle>
          <a:p>
            <a:r>
              <a:rPr lang="en-US" dirty="0"/>
              <a:t>Click to edit Master title style</a:t>
            </a:r>
          </a:p>
        </p:txBody>
      </p:sp>
      <p:sp>
        <p:nvSpPr>
          <p:cNvPr id="14" name="Content Placeholder 2"/>
          <p:cNvSpPr>
            <a:spLocks noGrp="1"/>
          </p:cNvSpPr>
          <p:nvPr>
            <p:ph idx="1"/>
          </p:nvPr>
        </p:nvSpPr>
        <p:spPr>
          <a:xfrm>
            <a:off x="457200" y="2659927"/>
            <a:ext cx="6753523" cy="3466236"/>
          </a:xfrm>
          <a:prstGeom prst="rect">
            <a:avLst/>
          </a:prstGeom>
        </p:spPr>
        <p:txBody>
          <a:bodyPr/>
          <a:lstStyle>
            <a:lvl1pPr marL="342900" indent="-342900">
              <a:spcBef>
                <a:spcPts val="0"/>
              </a:spcBef>
              <a:spcAft>
                <a:spcPts val="1200"/>
              </a:spcAft>
              <a:buClr>
                <a:srgbClr val="005E92"/>
              </a:buClr>
              <a:buFont typeface="Wingdings" charset="2"/>
              <a:buChar char="§"/>
              <a:defRPr sz="2000">
                <a:solidFill>
                  <a:srgbClr val="313332"/>
                </a:solidFill>
                <a:latin typeface="Helvetica"/>
                <a:cs typeface="Helvetica"/>
              </a:defRPr>
            </a:lvl1pPr>
            <a:lvl2pPr>
              <a:spcBef>
                <a:spcPts val="0"/>
              </a:spcBef>
              <a:spcAft>
                <a:spcPts val="1200"/>
              </a:spcAft>
              <a:defRPr sz="1800">
                <a:solidFill>
                  <a:srgbClr val="313332"/>
                </a:solidFill>
                <a:latin typeface="Helvetica"/>
                <a:cs typeface="Helvetica"/>
              </a:defRPr>
            </a:lvl2pPr>
            <a:lvl3pPr>
              <a:spcBef>
                <a:spcPts val="0"/>
              </a:spcBef>
              <a:spcAft>
                <a:spcPts val="1200"/>
              </a:spcAft>
              <a:defRPr sz="1600">
                <a:solidFill>
                  <a:srgbClr val="313332"/>
                </a:solidFill>
                <a:latin typeface="Helvetica"/>
                <a:cs typeface="Helvetica"/>
              </a:defRPr>
            </a:lvl3pPr>
            <a:lvl4pPr>
              <a:spcBef>
                <a:spcPts val="0"/>
              </a:spcBef>
              <a:spcAft>
                <a:spcPts val="1200"/>
              </a:spcAft>
              <a:defRPr sz="1400">
                <a:solidFill>
                  <a:srgbClr val="313332"/>
                </a:solidFill>
                <a:latin typeface="Helvetica"/>
                <a:cs typeface="Helvetica"/>
              </a:defRPr>
            </a:lvl4pPr>
            <a:lvl5pPr>
              <a:spcBef>
                <a:spcPts val="0"/>
              </a:spcBef>
              <a:spcAft>
                <a:spcPts val="1200"/>
              </a:spcAft>
              <a:defRPr sz="1200">
                <a:solidFill>
                  <a:srgbClr val="313332"/>
                </a:solidFill>
                <a:latin typeface="Helvetica"/>
                <a:cs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2"/>
          <p:cNvSpPr>
            <a:spLocks noGrp="1"/>
          </p:cNvSpPr>
          <p:nvPr>
            <p:ph type="body" idx="10" hasCustomPrompt="1"/>
          </p:nvPr>
        </p:nvSpPr>
        <p:spPr>
          <a:xfrm>
            <a:off x="457199" y="2020165"/>
            <a:ext cx="6753523" cy="639762"/>
          </a:xfrm>
          <a:prstGeom prst="rect">
            <a:avLst/>
          </a:prstGeom>
        </p:spPr>
        <p:txBody>
          <a:bodyPr anchor="b"/>
          <a:lstStyle>
            <a:lvl1pPr marL="0" indent="0">
              <a:buNone/>
              <a:defRPr sz="2000" b="1" i="0">
                <a:solidFill>
                  <a:srgbClr val="313332"/>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8962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418421"/>
            <a:ext cx="6753523" cy="1498643"/>
          </a:xfrm>
          <a:prstGeom prst="rect">
            <a:avLst/>
          </a:prstGeom>
        </p:spPr>
        <p:txBody>
          <a:bodyPr/>
          <a:lstStyle>
            <a:lvl1pPr algn="l">
              <a:defRPr sz="4600">
                <a:solidFill>
                  <a:srgbClr val="005E92"/>
                </a:solidFill>
                <a:latin typeface="Georgia"/>
                <a:cs typeface="Georgia"/>
              </a:defRPr>
            </a:lvl1pPr>
          </a:lstStyle>
          <a:p>
            <a:r>
              <a:rPr lang="en-US" dirty="0"/>
              <a:t>Click to edit Master title style</a:t>
            </a:r>
          </a:p>
        </p:txBody>
      </p:sp>
      <p:sp>
        <p:nvSpPr>
          <p:cNvPr id="10" name="Content Placeholder 2"/>
          <p:cNvSpPr>
            <a:spLocks noGrp="1"/>
          </p:cNvSpPr>
          <p:nvPr>
            <p:ph idx="1"/>
          </p:nvPr>
        </p:nvSpPr>
        <p:spPr>
          <a:xfrm>
            <a:off x="457200" y="2659927"/>
            <a:ext cx="6753523" cy="3466236"/>
          </a:xfrm>
          <a:prstGeom prst="rect">
            <a:avLst/>
          </a:prstGeom>
        </p:spPr>
        <p:txBody>
          <a:bodyPr/>
          <a:lstStyle>
            <a:lvl1pPr marL="342900" indent="-342900">
              <a:spcBef>
                <a:spcPts val="0"/>
              </a:spcBef>
              <a:spcAft>
                <a:spcPts val="1200"/>
              </a:spcAft>
              <a:buClr>
                <a:srgbClr val="005E92"/>
              </a:buClr>
              <a:buFont typeface="Wingdings" charset="2"/>
              <a:buChar char="§"/>
              <a:defRPr sz="2000">
                <a:solidFill>
                  <a:srgbClr val="313332"/>
                </a:solidFill>
                <a:latin typeface="Helvetica"/>
                <a:cs typeface="Helvetica"/>
              </a:defRPr>
            </a:lvl1pPr>
            <a:lvl2pPr>
              <a:spcBef>
                <a:spcPts val="0"/>
              </a:spcBef>
              <a:spcAft>
                <a:spcPts val="1200"/>
              </a:spcAft>
              <a:defRPr sz="1800">
                <a:solidFill>
                  <a:srgbClr val="313332"/>
                </a:solidFill>
                <a:latin typeface="Helvetica"/>
                <a:cs typeface="Helvetica"/>
              </a:defRPr>
            </a:lvl2pPr>
            <a:lvl3pPr>
              <a:spcBef>
                <a:spcPts val="0"/>
              </a:spcBef>
              <a:spcAft>
                <a:spcPts val="1200"/>
              </a:spcAft>
              <a:defRPr sz="1600">
                <a:solidFill>
                  <a:srgbClr val="313332"/>
                </a:solidFill>
                <a:latin typeface="Helvetica"/>
                <a:cs typeface="Helvetica"/>
              </a:defRPr>
            </a:lvl3pPr>
            <a:lvl4pPr>
              <a:spcBef>
                <a:spcPts val="0"/>
              </a:spcBef>
              <a:spcAft>
                <a:spcPts val="1200"/>
              </a:spcAft>
              <a:defRPr sz="1400">
                <a:solidFill>
                  <a:srgbClr val="313332"/>
                </a:solidFill>
                <a:latin typeface="Helvetica"/>
                <a:cs typeface="Helvetica"/>
              </a:defRPr>
            </a:lvl4pPr>
            <a:lvl5pPr>
              <a:spcBef>
                <a:spcPts val="0"/>
              </a:spcBef>
              <a:spcAft>
                <a:spcPts val="1200"/>
              </a:spcAft>
              <a:defRPr sz="1200">
                <a:solidFill>
                  <a:srgbClr val="313332"/>
                </a:solidFill>
                <a:latin typeface="Helvetica"/>
                <a:cs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p:cNvSpPr>
            <a:spLocks noGrp="1"/>
          </p:cNvSpPr>
          <p:nvPr>
            <p:ph type="body" idx="10" hasCustomPrompt="1"/>
          </p:nvPr>
        </p:nvSpPr>
        <p:spPr>
          <a:xfrm>
            <a:off x="457199" y="2020165"/>
            <a:ext cx="6753523" cy="639762"/>
          </a:xfrm>
          <a:prstGeom prst="rect">
            <a:avLst/>
          </a:prstGeom>
        </p:spPr>
        <p:txBody>
          <a:bodyPr anchor="b"/>
          <a:lstStyle>
            <a:lvl1pPr marL="0" indent="0">
              <a:buNone/>
              <a:defRPr sz="2000" b="1" i="0">
                <a:solidFill>
                  <a:srgbClr val="313332"/>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2359384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3"/>
          <p:cNvSpPr>
            <a:spLocks noChangeArrowheads="1"/>
          </p:cNvSpPr>
          <p:nvPr userDrawn="1"/>
        </p:nvSpPr>
        <p:spPr bwMode="auto">
          <a:xfrm>
            <a:off x="133946" y="133946"/>
            <a:ext cx="8876109" cy="6590109"/>
          </a:xfrm>
          <a:prstGeom prst="rect">
            <a:avLst/>
          </a:prstGeom>
          <a:solidFill>
            <a:srgbClr val="00304B"/>
          </a:solidFill>
          <a:ln w="12700">
            <a:solidFill>
              <a:srgbClr val="00304B"/>
            </a:solidFill>
            <a:miter lim="800000"/>
            <a:headEnd/>
            <a:tailEnd/>
          </a:ln>
        </p:spPr>
        <p:txBody>
          <a:bodyPr lIns="64291" tIns="32146" rIns="64291" bIns="32146"/>
          <a:lstStyle/>
          <a:p>
            <a:endParaRPr lang="en-US"/>
          </a:p>
        </p:txBody>
      </p:sp>
      <p:pic>
        <p:nvPicPr>
          <p:cNvPr id="8" name="Picture 7"/>
          <p:cNvPicPr>
            <a:picLocks noChangeAspect="1"/>
          </p:cNvPicPr>
          <p:nvPr userDrawn="1"/>
        </p:nvPicPr>
        <p:blipFill>
          <a:blip r:embed="rId3"/>
          <a:stretch>
            <a:fillRect/>
          </a:stretch>
        </p:blipFill>
        <p:spPr>
          <a:xfrm>
            <a:off x="627216" y="909712"/>
            <a:ext cx="4227186" cy="821563"/>
          </a:xfrm>
          <a:prstGeom prst="rect">
            <a:avLst/>
          </a:prstGeom>
        </p:spPr>
      </p:pic>
    </p:spTree>
    <p:extLst>
      <p:ext uri="{BB962C8B-B14F-4D97-AF65-F5344CB8AC3E}">
        <p14:creationId xmlns:p14="http://schemas.microsoft.com/office/powerpoint/2010/main" val="3303971602"/>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3"/>
          <p:cNvSpPr>
            <a:spLocks noChangeArrowheads="1"/>
          </p:cNvSpPr>
          <p:nvPr userDrawn="1"/>
        </p:nvSpPr>
        <p:spPr bwMode="auto">
          <a:xfrm>
            <a:off x="0" y="0"/>
            <a:ext cx="9144000" cy="6858000"/>
          </a:xfrm>
          <a:prstGeom prst="rect">
            <a:avLst/>
          </a:prstGeom>
          <a:solidFill>
            <a:srgbClr val="00304B"/>
          </a:solidFill>
          <a:ln w="12700">
            <a:solidFill>
              <a:srgbClr val="00304B"/>
            </a:solidFill>
            <a:miter lim="800000"/>
            <a:headEnd/>
            <a:tailEnd/>
          </a:ln>
        </p:spPr>
        <p:txBody>
          <a:bodyPr lIns="64291" tIns="32146" rIns="64291" bIns="32146"/>
          <a:lstStyle/>
          <a:p>
            <a:endParaRPr lang="en-US"/>
          </a:p>
        </p:txBody>
      </p:sp>
      <p:sp>
        <p:nvSpPr>
          <p:cNvPr id="11" name="Rectangle 4"/>
          <p:cNvSpPr>
            <a:spLocks noChangeArrowheads="1"/>
          </p:cNvSpPr>
          <p:nvPr userDrawn="1"/>
        </p:nvSpPr>
        <p:spPr bwMode="auto">
          <a:xfrm>
            <a:off x="174129" y="174129"/>
            <a:ext cx="8795742" cy="6509742"/>
          </a:xfrm>
          <a:prstGeom prst="rect">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64291" tIns="32146" rIns="64291" bIns="32146"/>
          <a:lstStyle/>
          <a:p>
            <a:endParaRPr lang="en-US"/>
          </a:p>
        </p:txBody>
      </p:sp>
      <p:sp>
        <p:nvSpPr>
          <p:cNvPr id="12" name="Rectangle 5"/>
          <p:cNvSpPr>
            <a:spLocks noChangeArrowheads="1"/>
          </p:cNvSpPr>
          <p:nvPr userDrawn="1"/>
        </p:nvSpPr>
        <p:spPr bwMode="auto">
          <a:xfrm>
            <a:off x="405185" y="0"/>
            <a:ext cx="4517305" cy="1395264"/>
          </a:xfrm>
          <a:prstGeom prst="rect">
            <a:avLst/>
          </a:prstGeom>
          <a:solidFill>
            <a:srgbClr val="004C6D"/>
          </a:solidFill>
          <a:ln w="12700">
            <a:solidFill>
              <a:srgbClr val="004C6D"/>
            </a:solidFill>
            <a:miter lim="800000"/>
            <a:headEnd/>
            <a:tailEnd/>
          </a:ln>
        </p:spPr>
        <p:txBody>
          <a:bodyPr lIns="64291" tIns="32146" rIns="64291" bIns="32146"/>
          <a:lstStyle/>
          <a:p>
            <a:endParaRPr lang="en-US"/>
          </a:p>
        </p:txBody>
      </p:sp>
      <p:pic>
        <p:nvPicPr>
          <p:cNvPr id="13" name="Picture 4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4375" y="321469"/>
            <a:ext cx="3920133" cy="762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4043868"/>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3"/>
          <p:cNvSpPr>
            <a:spLocks noChangeArrowheads="1"/>
          </p:cNvSpPr>
          <p:nvPr userDrawn="1"/>
        </p:nvSpPr>
        <p:spPr bwMode="auto">
          <a:xfrm>
            <a:off x="0" y="6188273"/>
            <a:ext cx="9144000" cy="669727"/>
          </a:xfrm>
          <a:prstGeom prst="rect">
            <a:avLst/>
          </a:prstGeom>
          <a:solidFill>
            <a:srgbClr val="005E92"/>
          </a:solidFill>
          <a:ln w="12700">
            <a:solidFill>
              <a:srgbClr val="005E92"/>
            </a:solidFill>
            <a:miter lim="800000"/>
            <a:headEnd/>
            <a:tailEnd/>
          </a:ln>
        </p:spPr>
        <p:txBody>
          <a:bodyPr lIns="64291" tIns="32146" rIns="64291" bIns="32146"/>
          <a:lstStyle/>
          <a:p>
            <a:endParaRPr lang="en-US"/>
          </a:p>
        </p:txBody>
      </p:sp>
      <p:sp>
        <p:nvSpPr>
          <p:cNvPr id="8" name="Line 39"/>
          <p:cNvSpPr>
            <a:spLocks noChangeShapeType="1"/>
          </p:cNvSpPr>
          <p:nvPr userDrawn="1"/>
        </p:nvSpPr>
        <p:spPr bwMode="auto">
          <a:xfrm flipH="1" flipV="1">
            <a:off x="535781" y="1927697"/>
            <a:ext cx="8069089" cy="0"/>
          </a:xfrm>
          <a:prstGeom prst="line">
            <a:avLst/>
          </a:prstGeom>
          <a:noFill/>
          <a:ln w="25400">
            <a:solidFill>
              <a:srgbClr val="D3D6D6"/>
            </a:solidFill>
            <a:round/>
            <a:headEnd/>
            <a:tailEnd/>
          </a:ln>
          <a:extLst>
            <a:ext uri="{909E8E84-426E-40DD-AFC4-6F175D3DCCD1}">
              <a14:hiddenFill xmlns:a14="http://schemas.microsoft.com/office/drawing/2010/main">
                <a:noFill/>
              </a14:hiddenFill>
            </a:ext>
          </a:extLst>
        </p:spPr>
        <p:txBody>
          <a:bodyPr lIns="64291" tIns="32146" rIns="64291" bIns="32146"/>
          <a:lstStyle/>
          <a:p>
            <a:endParaRPr lang="en-US"/>
          </a:p>
        </p:txBody>
      </p:sp>
      <p:pic>
        <p:nvPicPr>
          <p:cNvPr id="9" name="Picture 4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8594" y="6340078"/>
            <a:ext cx="1755800" cy="34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1529123"/>
      </p:ext>
    </p:extLst>
  </p:cSld>
  <p:clrMap bg1="lt1" tx1="dk1" bg2="lt2" tx2="dk2" accent1="accent1" accent2="accent2" accent3="accent3" accent4="accent4" accent5="accent5" accent6="accent6" hlink="hlink" folHlink="folHlink"/>
  <p:sldLayoutIdLst>
    <p:sldLayoutId id="2147483674" r:id="rId1"/>
    <p:sldLayoutId id="2147483681"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Line 41"/>
          <p:cNvSpPr>
            <a:spLocks noChangeShapeType="1"/>
          </p:cNvSpPr>
          <p:nvPr userDrawn="1"/>
        </p:nvSpPr>
        <p:spPr bwMode="auto">
          <a:xfrm flipH="1" flipV="1">
            <a:off x="241102" y="6141393"/>
            <a:ext cx="8661797" cy="0"/>
          </a:xfrm>
          <a:prstGeom prst="line">
            <a:avLst/>
          </a:prstGeom>
          <a:noFill/>
          <a:ln w="0">
            <a:solidFill>
              <a:srgbClr val="313332"/>
            </a:solidFill>
            <a:round/>
            <a:headEnd/>
            <a:tailEnd/>
          </a:ln>
          <a:extLst>
            <a:ext uri="{909E8E84-426E-40DD-AFC4-6F175D3DCCD1}">
              <a14:hiddenFill xmlns:a14="http://schemas.microsoft.com/office/drawing/2010/main">
                <a:noFill/>
              </a14:hiddenFill>
            </a:ext>
          </a:extLst>
        </p:spPr>
        <p:txBody>
          <a:bodyPr lIns="64291" tIns="32146" rIns="64291" bIns="32146"/>
          <a:lstStyle/>
          <a:p>
            <a:endParaRPr lang="en-US"/>
          </a:p>
        </p:txBody>
      </p:sp>
      <p:pic>
        <p:nvPicPr>
          <p:cNvPr id="8" name="Picture 7"/>
          <p:cNvPicPr>
            <a:picLocks noChangeAspect="1"/>
          </p:cNvPicPr>
          <p:nvPr userDrawn="1"/>
        </p:nvPicPr>
        <p:blipFill>
          <a:blip r:embed="rId3"/>
          <a:stretch>
            <a:fillRect/>
          </a:stretch>
        </p:blipFill>
        <p:spPr>
          <a:xfrm>
            <a:off x="7227850" y="6294314"/>
            <a:ext cx="1675050" cy="325550"/>
          </a:xfrm>
          <a:prstGeom prst="rect">
            <a:avLst/>
          </a:prstGeom>
        </p:spPr>
      </p:pic>
    </p:spTree>
    <p:extLst>
      <p:ext uri="{BB962C8B-B14F-4D97-AF65-F5344CB8AC3E}">
        <p14:creationId xmlns:p14="http://schemas.microsoft.com/office/powerpoint/2010/main" val="4233585217"/>
      </p:ext>
    </p:extLst>
  </p:cSld>
  <p:clrMap bg1="lt1" tx1="dk1" bg2="lt2" tx2="dk2" accent1="accent1" accent2="accent2" accent3="accent3" accent4="accent4" accent5="accent5" accent6="accent6" hlink="hlink" folHlink="folHlink"/>
  <p:sldLayoutIdLst>
    <p:sldLayoutId id="214748367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3"/>
          <p:cNvSpPr>
            <a:spLocks noChangeArrowheads="1"/>
          </p:cNvSpPr>
          <p:nvPr userDrawn="1"/>
        </p:nvSpPr>
        <p:spPr bwMode="auto">
          <a:xfrm>
            <a:off x="174129" y="174129"/>
            <a:ext cx="8795742" cy="6509742"/>
          </a:xfrm>
          <a:prstGeom prst="rect">
            <a:avLst/>
          </a:prstGeom>
          <a:noFill/>
          <a:ln w="25400">
            <a:solidFill>
              <a:srgbClr val="E2E4E4"/>
            </a:solidFill>
            <a:miter lim="800000"/>
            <a:headEnd/>
            <a:tailEnd/>
          </a:ln>
          <a:extLst>
            <a:ext uri="{909E8E84-426E-40DD-AFC4-6F175D3DCCD1}">
              <a14:hiddenFill xmlns:a14="http://schemas.microsoft.com/office/drawing/2010/main">
                <a:solidFill>
                  <a:srgbClr val="FFFFFF"/>
                </a:solidFill>
              </a14:hiddenFill>
            </a:ext>
          </a:extLst>
        </p:spPr>
        <p:txBody>
          <a:bodyPr lIns="64291" tIns="32146" rIns="64291" bIns="32146"/>
          <a:lstStyle/>
          <a:p>
            <a:endParaRPr lang="en-US"/>
          </a:p>
        </p:txBody>
      </p:sp>
      <p:sp>
        <p:nvSpPr>
          <p:cNvPr id="10" name="Rectangle 4"/>
          <p:cNvSpPr>
            <a:spLocks noChangeArrowheads="1"/>
          </p:cNvSpPr>
          <p:nvPr userDrawn="1"/>
        </p:nvSpPr>
        <p:spPr bwMode="auto">
          <a:xfrm>
            <a:off x="6825631" y="6240736"/>
            <a:ext cx="1996901" cy="617264"/>
          </a:xfrm>
          <a:prstGeom prst="rect">
            <a:avLst/>
          </a:prstGeom>
          <a:solidFill>
            <a:srgbClr val="004C6D"/>
          </a:solidFill>
          <a:ln w="12700">
            <a:solidFill>
              <a:srgbClr val="004C6D"/>
            </a:solidFill>
            <a:miter lim="800000"/>
            <a:headEnd/>
            <a:tailEnd/>
          </a:ln>
        </p:spPr>
        <p:txBody>
          <a:bodyPr lIns="64291" tIns="32146" rIns="64291" bIns="32146"/>
          <a:lstStyle/>
          <a:p>
            <a:endParaRPr lang="en-US"/>
          </a:p>
        </p:txBody>
      </p:sp>
      <p:pic>
        <p:nvPicPr>
          <p:cNvPr id="11" name="Picture 4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47297" y="6375797"/>
            <a:ext cx="1755800" cy="34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179599"/>
      </p:ext>
    </p:extLst>
  </p:cSld>
  <p:clrMap bg1="lt1" tx1="dk1" bg2="lt2" tx2="dk2" accent1="accent1" accent2="accent2" accent3="accent3" accent4="accent4" accent5="accent5" accent6="accent6" hlink="hlink" folHlink="folHlink"/>
  <p:sldLayoutIdLst>
    <p:sldLayoutId id="214748368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techkatha.com/2018/07/25/ep208-ranuka-rap-%E0%B6%9A%E0%B6%BB%E0%B6%BA%E0%B7%92-https-tls-secure-%E0%B6%AF-%E0%B6%BD%E0%B7%8F%E0%B6%B6%E0%B6%B8-internet-youtube-%E0%B6%9A%E0%B6%BD%E0%B7%8F%E0%B7%80-%E0%B6%A2%E0%B6%82/https-news-main-v2/"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www.pexels.com/photo/shopping-business-money-pay-50987/"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pixabay.com/en/discount-off-sale-offer-percent-2789871/"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bundabergnow.com/2019/12/17/gift-cards-new-law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73759"/>
            <a:ext cx="8340634" cy="2098928"/>
          </a:xfrm>
        </p:spPr>
        <p:txBody>
          <a:bodyPr/>
          <a:lstStyle/>
          <a:p>
            <a:r>
              <a:rPr lang="en-US" i="1" dirty="0"/>
              <a:t>Holiday Cyber Buying and Security</a:t>
            </a:r>
            <a:endParaRPr lang="en-US" dirty="0"/>
          </a:p>
        </p:txBody>
      </p:sp>
      <p:sp>
        <p:nvSpPr>
          <p:cNvPr id="4" name="Date Placeholder 3"/>
          <p:cNvSpPr>
            <a:spLocks noGrp="1"/>
          </p:cNvSpPr>
          <p:nvPr>
            <p:ph type="dt" sz="half" idx="10"/>
          </p:nvPr>
        </p:nvSpPr>
        <p:spPr/>
        <p:txBody>
          <a:bodyPr/>
          <a:lstStyle/>
          <a:p>
            <a:fld id="{521E6BE4-19DE-5144-9517-3680FA0BD514}" type="datetime4">
              <a:rPr lang="en-US" smtClean="0"/>
              <a:t>November 19, 2024</a:t>
            </a:fld>
            <a:endParaRPr lang="en-US" dirty="0"/>
          </a:p>
        </p:txBody>
      </p:sp>
      <p:sp>
        <p:nvSpPr>
          <p:cNvPr id="3" name="Subtitle 2"/>
          <p:cNvSpPr>
            <a:spLocks noGrp="1"/>
          </p:cNvSpPr>
          <p:nvPr>
            <p:ph type="subTitle" idx="1"/>
          </p:nvPr>
        </p:nvSpPr>
        <p:spPr>
          <a:xfrm>
            <a:off x="685800" y="4672687"/>
            <a:ext cx="3566326" cy="1752600"/>
          </a:xfrm>
        </p:spPr>
        <p:txBody>
          <a:bodyPr/>
          <a:lstStyle/>
          <a:p>
            <a:r>
              <a:rPr lang="en-US" altLang="ja-JP" dirty="0">
                <a:latin typeface="Georgia" charset="0"/>
                <a:cs typeface="Georgia" charset="0"/>
              </a:rPr>
              <a:t>Prepared by: Benjamin Dalton,  </a:t>
            </a:r>
            <a:br>
              <a:rPr lang="en-US" altLang="ja-JP" dirty="0">
                <a:latin typeface="Georgia" charset="0"/>
                <a:cs typeface="Georgia" charset="0"/>
              </a:rPr>
            </a:br>
            <a:endParaRPr lang="en-US" dirty="0"/>
          </a:p>
        </p:txBody>
      </p:sp>
    </p:spTree>
    <p:extLst>
      <p:ext uri="{BB962C8B-B14F-4D97-AF65-F5344CB8AC3E}">
        <p14:creationId xmlns:p14="http://schemas.microsoft.com/office/powerpoint/2010/main" val="4189118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38691"/>
            <a:ext cx="8327204" cy="3466236"/>
          </a:xfrm>
        </p:spPr>
        <p:txBody>
          <a:bodyPr/>
          <a:lstStyle/>
          <a:p>
            <a:pPr marL="0" indent="0">
              <a:buNone/>
            </a:pPr>
            <a:r>
              <a:rPr lang="en-US" sz="3600" dirty="0">
                <a:latin typeface="Georgia" panose="02040502050405020303" pitchFamily="18" charset="0"/>
              </a:rPr>
              <a:t>Phishing email tricks you into:</a:t>
            </a:r>
          </a:p>
          <a:p>
            <a:pPr marL="742950" indent="-742950">
              <a:buFont typeface="+mj-lt"/>
              <a:buAutoNum type="arabicPeriod"/>
            </a:pPr>
            <a:r>
              <a:rPr lang="en-US" sz="3600" dirty="0">
                <a:latin typeface="Georgia" panose="02040502050405020303" pitchFamily="18" charset="0"/>
              </a:rPr>
              <a:t>Downloading malicious files</a:t>
            </a:r>
          </a:p>
          <a:p>
            <a:pPr marL="742950" indent="-742950">
              <a:buFont typeface="+mj-lt"/>
              <a:buAutoNum type="arabicPeriod"/>
            </a:pPr>
            <a:r>
              <a:rPr lang="en-US" sz="3600" dirty="0">
                <a:latin typeface="Georgia" panose="02040502050405020303" pitchFamily="18" charset="0"/>
              </a:rPr>
              <a:t>Sharing passwords, personal information and/or credit card numbers</a:t>
            </a:r>
          </a:p>
          <a:p>
            <a:endParaRPr lang="en-US" dirty="0"/>
          </a:p>
        </p:txBody>
      </p:sp>
      <p:sp>
        <p:nvSpPr>
          <p:cNvPr id="3" name="Title 2"/>
          <p:cNvSpPr>
            <a:spLocks noGrp="1"/>
          </p:cNvSpPr>
          <p:nvPr>
            <p:ph type="title"/>
          </p:nvPr>
        </p:nvSpPr>
        <p:spPr>
          <a:xfrm>
            <a:off x="457200" y="418421"/>
            <a:ext cx="8327204" cy="1498643"/>
          </a:xfrm>
        </p:spPr>
        <p:txBody>
          <a:bodyPr/>
          <a:lstStyle/>
          <a:p>
            <a:r>
              <a:rPr lang="en-US" b="1" dirty="0"/>
              <a:t>Fake Order Scam</a:t>
            </a:r>
            <a:endParaRPr lang="en-US" dirty="0"/>
          </a:p>
        </p:txBody>
      </p:sp>
    </p:spTree>
    <p:extLst>
      <p:ext uri="{BB962C8B-B14F-4D97-AF65-F5344CB8AC3E}">
        <p14:creationId xmlns:p14="http://schemas.microsoft.com/office/powerpoint/2010/main" val="610267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45487F9-0D51-412E-999B-B87C806D0BA6}"/>
              </a:ext>
            </a:extLst>
          </p:cNvPr>
          <p:cNvSpPr/>
          <p:nvPr/>
        </p:nvSpPr>
        <p:spPr>
          <a:xfrm>
            <a:off x="0" y="1242874"/>
            <a:ext cx="9144000" cy="6533965"/>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403E2C-C7DB-4A12-9C2B-E325D8748A58}"/>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87B94D75-E083-4BB7-80BF-322ECFCBB42E}"/>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50018457-A3FE-4A1E-ADBC-250C79FD3B2F}"/>
              </a:ext>
            </a:extLst>
          </p:cNvPr>
          <p:cNvPicPr>
            <a:picLocks noChangeAspect="1"/>
          </p:cNvPicPr>
          <p:nvPr/>
        </p:nvPicPr>
        <p:blipFill>
          <a:blip r:embed="rId3"/>
          <a:stretch>
            <a:fillRect/>
          </a:stretch>
        </p:blipFill>
        <p:spPr>
          <a:xfrm>
            <a:off x="441279" y="628171"/>
            <a:ext cx="8455977" cy="7168441"/>
          </a:xfrm>
          <a:prstGeom prst="rect">
            <a:avLst/>
          </a:prstGeom>
        </p:spPr>
      </p:pic>
      <p:pic>
        <p:nvPicPr>
          <p:cNvPr id="11" name="Picture 10">
            <a:extLst>
              <a:ext uri="{FF2B5EF4-FFF2-40B4-BE49-F238E27FC236}">
                <a16:creationId xmlns:a16="http://schemas.microsoft.com/office/drawing/2014/main" id="{B42B3F1A-CCC7-4F81-AE45-9E9C8C4DBE0F}"/>
              </a:ext>
            </a:extLst>
          </p:cNvPr>
          <p:cNvPicPr>
            <a:picLocks noChangeAspect="1"/>
          </p:cNvPicPr>
          <p:nvPr/>
        </p:nvPicPr>
        <p:blipFill>
          <a:blip r:embed="rId4"/>
          <a:stretch>
            <a:fillRect/>
          </a:stretch>
        </p:blipFill>
        <p:spPr>
          <a:xfrm>
            <a:off x="285708" y="-21449"/>
            <a:ext cx="8060614" cy="906819"/>
          </a:xfrm>
          <a:prstGeom prst="rect">
            <a:avLst/>
          </a:prstGeom>
        </p:spPr>
      </p:pic>
    </p:spTree>
    <p:extLst>
      <p:ext uri="{BB962C8B-B14F-4D97-AF65-F5344CB8AC3E}">
        <p14:creationId xmlns:p14="http://schemas.microsoft.com/office/powerpoint/2010/main" val="2130839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38691"/>
            <a:ext cx="7854593" cy="3466236"/>
          </a:xfrm>
        </p:spPr>
        <p:txBody>
          <a:bodyPr/>
          <a:lstStyle/>
          <a:p>
            <a:pPr marL="742950" indent="-742950">
              <a:buFont typeface="+mj-lt"/>
              <a:buAutoNum type="arabicPeriod"/>
            </a:pPr>
            <a:r>
              <a:rPr lang="en-US" sz="3600" dirty="0">
                <a:latin typeface="Georgia" panose="02040502050405020303" pitchFamily="18" charset="0"/>
              </a:rPr>
              <a:t>Close Browser,  Delete history</a:t>
            </a:r>
          </a:p>
          <a:p>
            <a:pPr marL="742950" indent="-742950">
              <a:buFont typeface="+mj-lt"/>
              <a:buAutoNum type="arabicPeriod"/>
            </a:pPr>
            <a:r>
              <a:rPr lang="en-US" sz="3600" dirty="0">
                <a:latin typeface="Georgia" panose="02040502050405020303" pitchFamily="18" charset="0"/>
              </a:rPr>
              <a:t>Scan computer for malware</a:t>
            </a:r>
          </a:p>
          <a:p>
            <a:pPr marL="742950" indent="-742950">
              <a:buFont typeface="+mj-lt"/>
              <a:buAutoNum type="arabicPeriod"/>
            </a:pPr>
            <a:r>
              <a:rPr lang="en-US" sz="3600" dirty="0">
                <a:latin typeface="Georgia" panose="02040502050405020303" pitchFamily="18" charset="0"/>
              </a:rPr>
              <a:t>Update your software</a:t>
            </a:r>
          </a:p>
          <a:p>
            <a:pPr marL="742950" indent="-742950">
              <a:buFont typeface="+mj-lt"/>
              <a:buAutoNum type="arabicPeriod"/>
            </a:pPr>
            <a:r>
              <a:rPr lang="en-US" sz="3600" dirty="0">
                <a:latin typeface="Georgia" panose="02040502050405020303" pitchFamily="18" charset="0"/>
              </a:rPr>
              <a:t>Change any affected passwords</a:t>
            </a:r>
          </a:p>
          <a:p>
            <a:pPr marL="742950" indent="-742950">
              <a:buFont typeface="+mj-lt"/>
              <a:buAutoNum type="arabicPeriod"/>
            </a:pPr>
            <a:r>
              <a:rPr lang="en-US" sz="3600" dirty="0">
                <a:latin typeface="Georgia" panose="02040502050405020303" pitchFamily="18" charset="0"/>
              </a:rPr>
              <a:t>Monitor your accounts</a:t>
            </a:r>
          </a:p>
          <a:p>
            <a:endParaRPr lang="en-US" dirty="0"/>
          </a:p>
        </p:txBody>
      </p:sp>
      <p:sp>
        <p:nvSpPr>
          <p:cNvPr id="3" name="Title 2"/>
          <p:cNvSpPr>
            <a:spLocks noGrp="1"/>
          </p:cNvSpPr>
          <p:nvPr>
            <p:ph type="title"/>
          </p:nvPr>
        </p:nvSpPr>
        <p:spPr>
          <a:xfrm>
            <a:off x="457200" y="418421"/>
            <a:ext cx="8327204" cy="1498643"/>
          </a:xfrm>
        </p:spPr>
        <p:txBody>
          <a:bodyPr/>
          <a:lstStyle/>
          <a:p>
            <a:r>
              <a:rPr lang="en-US" dirty="0"/>
              <a:t>Account Verification Scam</a:t>
            </a:r>
          </a:p>
        </p:txBody>
      </p:sp>
    </p:spTree>
    <p:extLst>
      <p:ext uri="{BB962C8B-B14F-4D97-AF65-F5344CB8AC3E}">
        <p14:creationId xmlns:p14="http://schemas.microsoft.com/office/powerpoint/2010/main" val="713897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33787F-2075-1A99-0B18-966F14463101}"/>
              </a:ext>
            </a:extLst>
          </p:cNvPr>
          <p:cNvPicPr>
            <a:picLocks noChangeAspect="1"/>
          </p:cNvPicPr>
          <p:nvPr/>
        </p:nvPicPr>
        <p:blipFill>
          <a:blip r:embed="rId3"/>
          <a:stretch>
            <a:fillRect/>
          </a:stretch>
        </p:blipFill>
        <p:spPr>
          <a:xfrm>
            <a:off x="0" y="2675482"/>
            <a:ext cx="9144000" cy="4692482"/>
          </a:xfrm>
          <a:prstGeom prst="rect">
            <a:avLst/>
          </a:prstGeom>
        </p:spPr>
      </p:pic>
      <p:sp>
        <p:nvSpPr>
          <p:cNvPr id="4" name="Title 2">
            <a:extLst>
              <a:ext uri="{FF2B5EF4-FFF2-40B4-BE49-F238E27FC236}">
                <a16:creationId xmlns:a16="http://schemas.microsoft.com/office/drawing/2014/main" id="{8B981687-CF4F-779D-DB54-81A3A7C3F77F}"/>
              </a:ext>
            </a:extLst>
          </p:cNvPr>
          <p:cNvSpPr>
            <a:spLocks noGrp="1"/>
          </p:cNvSpPr>
          <p:nvPr>
            <p:ph type="title"/>
          </p:nvPr>
        </p:nvSpPr>
        <p:spPr>
          <a:xfrm>
            <a:off x="457200" y="418421"/>
            <a:ext cx="6753523" cy="1498643"/>
          </a:xfrm>
        </p:spPr>
        <p:txBody>
          <a:bodyPr/>
          <a:lstStyle/>
          <a:p>
            <a:r>
              <a:rPr lang="en-US" dirty="0"/>
              <a:t>Fake Websites</a:t>
            </a:r>
          </a:p>
        </p:txBody>
      </p:sp>
      <p:sp>
        <p:nvSpPr>
          <p:cNvPr id="5" name="TextBox 4">
            <a:extLst>
              <a:ext uri="{FF2B5EF4-FFF2-40B4-BE49-F238E27FC236}">
                <a16:creationId xmlns:a16="http://schemas.microsoft.com/office/drawing/2014/main" id="{C9070BD5-5E22-C1EF-F232-E9E1F8D1E6A0}"/>
              </a:ext>
            </a:extLst>
          </p:cNvPr>
          <p:cNvSpPr txBox="1"/>
          <p:nvPr/>
        </p:nvSpPr>
        <p:spPr>
          <a:xfrm>
            <a:off x="243445" y="2162043"/>
            <a:ext cx="4136069" cy="584775"/>
          </a:xfrm>
          <a:prstGeom prst="rect">
            <a:avLst/>
          </a:prstGeom>
          <a:noFill/>
        </p:spPr>
        <p:txBody>
          <a:bodyPr wrap="none" rtlCol="0">
            <a:spAutoFit/>
          </a:bodyPr>
          <a:lstStyle/>
          <a:p>
            <a:r>
              <a:rPr lang="en-US" sz="3200" b="1" dirty="0">
                <a:latin typeface="Georgia" panose="02040502050405020303" pitchFamily="18" charset="0"/>
              </a:rPr>
              <a:t>Paypal.com/</a:t>
            </a:r>
            <a:r>
              <a:rPr lang="en-US" sz="3200" b="1" dirty="0" err="1">
                <a:latin typeface="Georgia" panose="02040502050405020303" pitchFamily="18" charset="0"/>
              </a:rPr>
              <a:t>signin</a:t>
            </a:r>
            <a:endParaRPr lang="en-US" sz="3200" b="1" dirty="0">
              <a:latin typeface="Georgia" panose="02040502050405020303" pitchFamily="18" charset="0"/>
            </a:endParaRPr>
          </a:p>
        </p:txBody>
      </p:sp>
      <p:sp>
        <p:nvSpPr>
          <p:cNvPr id="6" name="TextBox 5">
            <a:extLst>
              <a:ext uri="{FF2B5EF4-FFF2-40B4-BE49-F238E27FC236}">
                <a16:creationId xmlns:a16="http://schemas.microsoft.com/office/drawing/2014/main" id="{750278A7-F92F-6943-E6B6-55193BE63FBC}"/>
              </a:ext>
            </a:extLst>
          </p:cNvPr>
          <p:cNvSpPr txBox="1"/>
          <p:nvPr/>
        </p:nvSpPr>
        <p:spPr>
          <a:xfrm>
            <a:off x="5369680" y="2159756"/>
            <a:ext cx="2937022" cy="584775"/>
          </a:xfrm>
          <a:prstGeom prst="rect">
            <a:avLst/>
          </a:prstGeom>
          <a:noFill/>
        </p:spPr>
        <p:txBody>
          <a:bodyPr wrap="none" rtlCol="0">
            <a:spAutoFit/>
          </a:bodyPr>
          <a:lstStyle/>
          <a:p>
            <a:r>
              <a:rPr lang="en-US" sz="3200" b="1" dirty="0">
                <a:latin typeface="Georgia" panose="02040502050405020303" pitchFamily="18" charset="0"/>
              </a:rPr>
              <a:t>Pay-pail.com</a:t>
            </a:r>
          </a:p>
        </p:txBody>
      </p:sp>
    </p:spTree>
    <p:extLst>
      <p:ext uri="{BB962C8B-B14F-4D97-AF65-F5344CB8AC3E}">
        <p14:creationId xmlns:p14="http://schemas.microsoft.com/office/powerpoint/2010/main" val="3149611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8B981687-CF4F-779D-DB54-81A3A7C3F77F}"/>
              </a:ext>
            </a:extLst>
          </p:cNvPr>
          <p:cNvSpPr>
            <a:spLocks noGrp="1"/>
          </p:cNvSpPr>
          <p:nvPr>
            <p:ph type="title"/>
          </p:nvPr>
        </p:nvSpPr>
        <p:spPr>
          <a:xfrm>
            <a:off x="457200" y="418421"/>
            <a:ext cx="6753523" cy="1498643"/>
          </a:xfrm>
        </p:spPr>
        <p:txBody>
          <a:bodyPr/>
          <a:lstStyle/>
          <a:p>
            <a:r>
              <a:rPr lang="en-US" dirty="0"/>
              <a:t>QR Codes</a:t>
            </a:r>
          </a:p>
        </p:txBody>
      </p:sp>
      <p:sp>
        <p:nvSpPr>
          <p:cNvPr id="5" name="TextBox 4">
            <a:extLst>
              <a:ext uri="{FF2B5EF4-FFF2-40B4-BE49-F238E27FC236}">
                <a16:creationId xmlns:a16="http://schemas.microsoft.com/office/drawing/2014/main" id="{C9070BD5-5E22-C1EF-F232-E9E1F8D1E6A0}"/>
              </a:ext>
            </a:extLst>
          </p:cNvPr>
          <p:cNvSpPr txBox="1"/>
          <p:nvPr/>
        </p:nvSpPr>
        <p:spPr>
          <a:xfrm>
            <a:off x="243445" y="3000833"/>
            <a:ext cx="4046301" cy="584775"/>
          </a:xfrm>
          <a:prstGeom prst="rect">
            <a:avLst/>
          </a:prstGeom>
          <a:noFill/>
        </p:spPr>
        <p:txBody>
          <a:bodyPr wrap="none" rtlCol="0">
            <a:spAutoFit/>
          </a:bodyPr>
          <a:lstStyle/>
          <a:p>
            <a:pPr marL="457200" indent="-457200">
              <a:buFont typeface="Arial" panose="020B0604020202020204" pitchFamily="34" charset="0"/>
              <a:buChar char="•"/>
            </a:pPr>
            <a:r>
              <a:rPr lang="en-US" sz="3200" dirty="0">
                <a:latin typeface="Georgia" panose="02040502050405020303" pitchFamily="18" charset="0"/>
              </a:rPr>
              <a:t>Paypal.com/</a:t>
            </a:r>
            <a:r>
              <a:rPr lang="en-US" sz="3200" dirty="0" err="1">
                <a:latin typeface="Georgia" panose="02040502050405020303" pitchFamily="18" charset="0"/>
              </a:rPr>
              <a:t>signin</a:t>
            </a:r>
            <a:endParaRPr lang="en-US" sz="3200" dirty="0">
              <a:latin typeface="Georgia" panose="02040502050405020303" pitchFamily="18" charset="0"/>
            </a:endParaRPr>
          </a:p>
        </p:txBody>
      </p:sp>
      <p:sp>
        <p:nvSpPr>
          <p:cNvPr id="6" name="TextBox 5">
            <a:extLst>
              <a:ext uri="{FF2B5EF4-FFF2-40B4-BE49-F238E27FC236}">
                <a16:creationId xmlns:a16="http://schemas.microsoft.com/office/drawing/2014/main" id="{750278A7-F92F-6943-E6B6-55193BE63FBC}"/>
              </a:ext>
            </a:extLst>
          </p:cNvPr>
          <p:cNvSpPr txBox="1"/>
          <p:nvPr/>
        </p:nvSpPr>
        <p:spPr>
          <a:xfrm>
            <a:off x="243445" y="3828300"/>
            <a:ext cx="3017173" cy="584775"/>
          </a:xfrm>
          <a:prstGeom prst="rect">
            <a:avLst/>
          </a:prstGeom>
          <a:noFill/>
        </p:spPr>
        <p:txBody>
          <a:bodyPr wrap="none" rtlCol="0">
            <a:spAutoFit/>
          </a:bodyPr>
          <a:lstStyle/>
          <a:p>
            <a:pPr marL="457200" indent="-457200">
              <a:buFont typeface="Arial" panose="020B0604020202020204" pitchFamily="34" charset="0"/>
              <a:buChar char="•"/>
            </a:pPr>
            <a:r>
              <a:rPr lang="en-US" sz="3200" dirty="0">
                <a:latin typeface="Georgia" panose="02040502050405020303" pitchFamily="18" charset="0"/>
              </a:rPr>
              <a:t>Pay-pail.com</a:t>
            </a:r>
          </a:p>
        </p:txBody>
      </p:sp>
      <p:pic>
        <p:nvPicPr>
          <p:cNvPr id="7" name="Picture 6">
            <a:extLst>
              <a:ext uri="{FF2B5EF4-FFF2-40B4-BE49-F238E27FC236}">
                <a16:creationId xmlns:a16="http://schemas.microsoft.com/office/drawing/2014/main" id="{B6AC3640-789F-3EFA-B1B6-317E444A2662}"/>
              </a:ext>
            </a:extLst>
          </p:cNvPr>
          <p:cNvPicPr>
            <a:picLocks noChangeAspect="1"/>
          </p:cNvPicPr>
          <p:nvPr/>
        </p:nvPicPr>
        <p:blipFill>
          <a:blip r:embed="rId3"/>
          <a:stretch>
            <a:fillRect/>
          </a:stretch>
        </p:blipFill>
        <p:spPr>
          <a:xfrm>
            <a:off x="4997391" y="2608591"/>
            <a:ext cx="3099939" cy="3009758"/>
          </a:xfrm>
          <a:prstGeom prst="rect">
            <a:avLst/>
          </a:prstGeom>
        </p:spPr>
      </p:pic>
      <p:sp>
        <p:nvSpPr>
          <p:cNvPr id="8" name="TextBox 7">
            <a:extLst>
              <a:ext uri="{FF2B5EF4-FFF2-40B4-BE49-F238E27FC236}">
                <a16:creationId xmlns:a16="http://schemas.microsoft.com/office/drawing/2014/main" id="{594E3BA0-ED0E-6530-2C0C-B249AACAA38A}"/>
              </a:ext>
            </a:extLst>
          </p:cNvPr>
          <p:cNvSpPr txBox="1"/>
          <p:nvPr/>
        </p:nvSpPr>
        <p:spPr>
          <a:xfrm>
            <a:off x="243444" y="2166561"/>
            <a:ext cx="3884397" cy="584775"/>
          </a:xfrm>
          <a:prstGeom prst="rect">
            <a:avLst/>
          </a:prstGeom>
          <a:noFill/>
        </p:spPr>
        <p:txBody>
          <a:bodyPr wrap="none" rtlCol="0">
            <a:spAutoFit/>
          </a:bodyPr>
          <a:lstStyle/>
          <a:p>
            <a:r>
              <a:rPr lang="en-US" sz="3200" b="1" dirty="0">
                <a:latin typeface="Georgia" panose="02040502050405020303" pitchFamily="18" charset="0"/>
              </a:rPr>
              <a:t>Examine the URL</a:t>
            </a:r>
          </a:p>
        </p:txBody>
      </p:sp>
    </p:spTree>
    <p:extLst>
      <p:ext uri="{BB962C8B-B14F-4D97-AF65-F5344CB8AC3E}">
        <p14:creationId xmlns:p14="http://schemas.microsoft.com/office/powerpoint/2010/main" val="4135039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18421"/>
            <a:ext cx="8185638" cy="1498643"/>
          </a:xfrm>
        </p:spPr>
        <p:txBody>
          <a:bodyPr/>
          <a:lstStyle/>
          <a:p>
            <a:r>
              <a:rPr lang="en-US" dirty="0"/>
              <a:t>Strong Passwords Contain</a:t>
            </a:r>
          </a:p>
        </p:txBody>
      </p:sp>
      <p:sp>
        <p:nvSpPr>
          <p:cNvPr id="2" name="TextBox 1"/>
          <p:cNvSpPr txBox="1"/>
          <p:nvPr/>
        </p:nvSpPr>
        <p:spPr>
          <a:xfrm>
            <a:off x="457200" y="2075058"/>
            <a:ext cx="8469086" cy="3046988"/>
          </a:xfrm>
          <a:prstGeom prst="rect">
            <a:avLst/>
          </a:prstGeom>
        </p:spPr>
        <p:txBody>
          <a:bodyPr/>
          <a:lstStyle>
            <a:lvl1pPr marL="742950" indent="-742950">
              <a:spcBef>
                <a:spcPts val="0"/>
              </a:spcBef>
              <a:spcAft>
                <a:spcPts val="1200"/>
              </a:spcAft>
              <a:buClr>
                <a:srgbClr val="005E92"/>
              </a:buClr>
              <a:buFont typeface="+mj-lt"/>
              <a:buAutoNum type="arabicPeriod"/>
              <a:defRPr sz="3600">
                <a:solidFill>
                  <a:srgbClr val="313332"/>
                </a:solidFill>
                <a:latin typeface="Georgia" panose="02040502050405020303" pitchFamily="18" charset="0"/>
                <a:cs typeface="Helvetica"/>
              </a:defRPr>
            </a:lvl1pPr>
            <a:lvl2pPr marL="742950" indent="-285750">
              <a:spcBef>
                <a:spcPts val="0"/>
              </a:spcBef>
              <a:spcAft>
                <a:spcPts val="1200"/>
              </a:spcAft>
              <a:buFont typeface="Arial"/>
              <a:buChar char="–"/>
              <a:defRPr>
                <a:solidFill>
                  <a:srgbClr val="313332"/>
                </a:solidFill>
                <a:latin typeface="Helvetica"/>
                <a:cs typeface="Helvetica"/>
              </a:defRPr>
            </a:lvl2pPr>
            <a:lvl3pPr marL="1143000" indent="-228600">
              <a:spcBef>
                <a:spcPts val="0"/>
              </a:spcBef>
              <a:spcAft>
                <a:spcPts val="1200"/>
              </a:spcAft>
              <a:buFont typeface="Arial"/>
              <a:buChar char="•"/>
              <a:defRPr sz="1600">
                <a:solidFill>
                  <a:srgbClr val="313332"/>
                </a:solidFill>
                <a:latin typeface="Helvetica"/>
                <a:cs typeface="Helvetica"/>
              </a:defRPr>
            </a:lvl3pPr>
            <a:lvl4pPr marL="1600200" indent="-228600">
              <a:spcBef>
                <a:spcPts val="0"/>
              </a:spcBef>
              <a:spcAft>
                <a:spcPts val="1200"/>
              </a:spcAft>
              <a:buFont typeface="Arial"/>
              <a:buChar char="–"/>
              <a:defRPr sz="1400">
                <a:solidFill>
                  <a:srgbClr val="313332"/>
                </a:solidFill>
                <a:latin typeface="Helvetica"/>
                <a:cs typeface="Helvetica"/>
              </a:defRPr>
            </a:lvl4pPr>
            <a:lvl5pPr marL="2057400" indent="-228600">
              <a:spcBef>
                <a:spcPts val="0"/>
              </a:spcBef>
              <a:spcAft>
                <a:spcPts val="1200"/>
              </a:spcAft>
              <a:buFont typeface="Arial"/>
              <a:buChar char="»"/>
              <a:defRPr sz="1200">
                <a:solidFill>
                  <a:srgbClr val="313332"/>
                </a:solidFill>
                <a:latin typeface="Helvetica"/>
                <a:cs typeface="Helvetica"/>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a:t>Minimum of 12 characters</a:t>
            </a:r>
          </a:p>
          <a:p>
            <a:r>
              <a:rPr lang="en-US" dirty="0"/>
              <a:t>Uppercase characters (e.g., A-Z)</a:t>
            </a:r>
          </a:p>
          <a:p>
            <a:r>
              <a:rPr lang="en-US" dirty="0"/>
              <a:t>Lowercase characters (e.g., a-z)</a:t>
            </a:r>
          </a:p>
          <a:p>
            <a:r>
              <a:rPr lang="en-US" dirty="0"/>
              <a:t>Numbers (e.g., 0-9) and/or special characters (e.g., !, #, $, %)</a:t>
            </a:r>
          </a:p>
        </p:txBody>
      </p:sp>
    </p:spTree>
    <p:extLst>
      <p:ext uri="{BB962C8B-B14F-4D97-AF65-F5344CB8AC3E}">
        <p14:creationId xmlns:p14="http://schemas.microsoft.com/office/powerpoint/2010/main" val="3033606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17372"/>
            <a:ext cx="8143103" cy="3466236"/>
          </a:xfrm>
        </p:spPr>
        <p:txBody>
          <a:bodyPr/>
          <a:lstStyle/>
          <a:p>
            <a:pPr marL="457200" indent="-457200">
              <a:buFont typeface="+mj-lt"/>
              <a:buAutoNum type="arabicParenR"/>
            </a:pPr>
            <a:r>
              <a:rPr lang="en-US" sz="2800" dirty="0">
                <a:latin typeface="Georgia" panose="02040502050405020303" pitchFamily="18" charset="0"/>
              </a:rPr>
              <a:t>Keep personal information secure and limit sharing</a:t>
            </a:r>
          </a:p>
          <a:p>
            <a:pPr marL="457200" indent="-457200">
              <a:buFont typeface="+mj-lt"/>
              <a:buAutoNum type="arabicParenR"/>
            </a:pPr>
            <a:r>
              <a:rPr lang="en-US" sz="2800" dirty="0">
                <a:latin typeface="Georgia" panose="02040502050405020303" pitchFamily="18" charset="0"/>
              </a:rPr>
              <a:t>Keep your privacy settings on</a:t>
            </a:r>
          </a:p>
          <a:p>
            <a:pPr marL="457200" indent="-457200">
              <a:buFont typeface="+mj-lt"/>
              <a:buAutoNum type="arabicParenR"/>
            </a:pPr>
            <a:r>
              <a:rPr lang="en-US" sz="2800" dirty="0">
                <a:latin typeface="Georgia" panose="02040502050405020303" pitchFamily="18" charset="0"/>
              </a:rPr>
              <a:t>Avoid using public free Wi-Fi</a:t>
            </a:r>
          </a:p>
          <a:p>
            <a:pPr marL="457200" indent="-457200">
              <a:buFont typeface="+mj-lt"/>
              <a:buAutoNum type="arabicParenR"/>
            </a:pPr>
            <a:r>
              <a:rPr lang="en-US" sz="2800" dirty="0">
                <a:latin typeface="Georgia" panose="02040502050405020303" pitchFamily="18" charset="0"/>
              </a:rPr>
              <a:t>Be careful what you download</a:t>
            </a:r>
          </a:p>
          <a:p>
            <a:pPr marL="457200" indent="-457200">
              <a:buFont typeface="+mj-lt"/>
              <a:buAutoNum type="arabicParenR"/>
            </a:pPr>
            <a:r>
              <a:rPr lang="en-US" sz="2800" dirty="0">
                <a:latin typeface="Georgia" panose="02040502050405020303" pitchFamily="18" charset="0"/>
              </a:rPr>
              <a:t>Purchase from secure sites</a:t>
            </a:r>
          </a:p>
        </p:txBody>
      </p:sp>
      <p:sp>
        <p:nvSpPr>
          <p:cNvPr id="3" name="Title 2"/>
          <p:cNvSpPr>
            <a:spLocks noGrp="1"/>
          </p:cNvSpPr>
          <p:nvPr>
            <p:ph type="title"/>
          </p:nvPr>
        </p:nvSpPr>
        <p:spPr>
          <a:xfrm>
            <a:off x="457200" y="418421"/>
            <a:ext cx="7871254" cy="1498643"/>
          </a:xfrm>
        </p:spPr>
        <p:txBody>
          <a:bodyPr/>
          <a:lstStyle/>
          <a:p>
            <a:r>
              <a:rPr lang="en-US" dirty="0"/>
              <a:t>General Internet Safety Tips</a:t>
            </a:r>
          </a:p>
        </p:txBody>
      </p:sp>
      <p:pic>
        <p:nvPicPr>
          <p:cNvPr id="4" name="Picture 3" descr="A picture containing text, clipart, sign&#10;&#10;Description automatically generated">
            <a:extLst>
              <a:ext uri="{FF2B5EF4-FFF2-40B4-BE49-F238E27FC236}">
                <a16:creationId xmlns:a16="http://schemas.microsoft.com/office/drawing/2014/main" id="{4CA0191F-D2E9-4821-80CD-E87A881F22B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892229" y="3223557"/>
            <a:ext cx="3251771" cy="1581851"/>
          </a:xfrm>
          <a:prstGeom prst="rect">
            <a:avLst/>
          </a:prstGeom>
        </p:spPr>
      </p:pic>
    </p:spTree>
    <p:extLst>
      <p:ext uri="{BB962C8B-B14F-4D97-AF65-F5344CB8AC3E}">
        <p14:creationId xmlns:p14="http://schemas.microsoft.com/office/powerpoint/2010/main" val="1345091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se-up of a credit card&#10;&#10;Description automatically generated">
            <a:extLst>
              <a:ext uri="{FF2B5EF4-FFF2-40B4-BE49-F238E27FC236}">
                <a16:creationId xmlns:a16="http://schemas.microsoft.com/office/drawing/2014/main" id="{C03511F3-2EB6-B110-9F04-335BABB153B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220" y="1894449"/>
            <a:ext cx="9146220" cy="4311141"/>
          </a:xfrm>
          <a:prstGeom prst="rect">
            <a:avLst/>
          </a:prstGeom>
        </p:spPr>
      </p:pic>
      <p:sp>
        <p:nvSpPr>
          <p:cNvPr id="6" name="Rectangle 5">
            <a:extLst>
              <a:ext uri="{FF2B5EF4-FFF2-40B4-BE49-F238E27FC236}">
                <a16:creationId xmlns:a16="http://schemas.microsoft.com/office/drawing/2014/main" id="{96D6AF1F-0910-AAF8-C830-1A0BA6A98453}"/>
              </a:ext>
            </a:extLst>
          </p:cNvPr>
          <p:cNvSpPr/>
          <p:nvPr/>
        </p:nvSpPr>
        <p:spPr>
          <a:xfrm>
            <a:off x="267128" y="2013735"/>
            <a:ext cx="8788094" cy="1613043"/>
          </a:xfrm>
          <a:prstGeom prst="rect">
            <a:avLst/>
          </a:prstGeom>
          <a:solidFill>
            <a:schemeClr val="bg1">
              <a:alpha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Content Placeholder 1"/>
          <p:cNvSpPr>
            <a:spLocks noGrp="1"/>
          </p:cNvSpPr>
          <p:nvPr>
            <p:ph idx="1"/>
          </p:nvPr>
        </p:nvSpPr>
        <p:spPr>
          <a:xfrm>
            <a:off x="457200" y="2238691"/>
            <a:ext cx="8225161" cy="3466236"/>
          </a:xfrm>
        </p:spPr>
        <p:txBody>
          <a:bodyPr/>
          <a:lstStyle/>
          <a:p>
            <a:pPr marL="742950" indent="-742950">
              <a:buFont typeface="+mj-lt"/>
              <a:buAutoNum type="arabicPeriod"/>
            </a:pPr>
            <a:r>
              <a:rPr lang="en-US" sz="3600" b="1" dirty="0">
                <a:latin typeface="Georgia" panose="02040502050405020303" pitchFamily="18" charset="0"/>
              </a:rPr>
              <a:t>Paying by credit card protects your money in case of a scam</a:t>
            </a:r>
            <a:br>
              <a:rPr lang="en-US" sz="3600" dirty="0">
                <a:latin typeface="Georgia" panose="02040502050405020303" pitchFamily="18" charset="0"/>
              </a:rPr>
            </a:br>
            <a:endParaRPr lang="en-US" sz="3600" dirty="0">
              <a:latin typeface="Georgia" panose="02040502050405020303" pitchFamily="18" charset="0"/>
            </a:endParaRPr>
          </a:p>
        </p:txBody>
      </p:sp>
      <p:sp>
        <p:nvSpPr>
          <p:cNvPr id="3" name="Title 2"/>
          <p:cNvSpPr>
            <a:spLocks noGrp="1"/>
          </p:cNvSpPr>
          <p:nvPr>
            <p:ph type="title"/>
          </p:nvPr>
        </p:nvSpPr>
        <p:spPr>
          <a:xfrm>
            <a:off x="457199" y="418421"/>
            <a:ext cx="8598023" cy="1498643"/>
          </a:xfrm>
        </p:spPr>
        <p:txBody>
          <a:bodyPr/>
          <a:lstStyle/>
          <a:p>
            <a:r>
              <a:rPr lang="en-US" sz="4800" b="1" dirty="0">
                <a:solidFill>
                  <a:schemeClr val="tx1"/>
                </a:solidFill>
              </a:rPr>
              <a:t>Online Safe Payment Method</a:t>
            </a:r>
          </a:p>
        </p:txBody>
      </p:sp>
    </p:spTree>
    <p:extLst>
      <p:ext uri="{BB962C8B-B14F-4D97-AF65-F5344CB8AC3E}">
        <p14:creationId xmlns:p14="http://schemas.microsoft.com/office/powerpoint/2010/main" val="960581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53300"/>
            <a:ext cx="6753523" cy="1915117"/>
          </a:xfrm>
        </p:spPr>
        <p:txBody>
          <a:bodyPr/>
          <a:lstStyle/>
          <a:p>
            <a:r>
              <a:rPr lang="en-US" sz="3200" dirty="0">
                <a:latin typeface="Georgia" panose="02040502050405020303" pitchFamily="18" charset="0"/>
              </a:rPr>
              <a:t>Antivirus</a:t>
            </a:r>
          </a:p>
          <a:p>
            <a:r>
              <a:rPr lang="en-US" sz="3200" dirty="0">
                <a:latin typeface="Georgia" panose="02040502050405020303" pitchFamily="18" charset="0"/>
              </a:rPr>
              <a:t>Firewalls</a:t>
            </a:r>
          </a:p>
          <a:p>
            <a:r>
              <a:rPr lang="en-US" sz="3200" dirty="0">
                <a:latin typeface="Georgia" panose="02040502050405020303" pitchFamily="18" charset="0"/>
              </a:rPr>
              <a:t>Patching and Updates</a:t>
            </a:r>
          </a:p>
          <a:p>
            <a:r>
              <a:rPr lang="en-US" sz="3200" dirty="0">
                <a:latin typeface="Georgia" panose="02040502050405020303" pitchFamily="18" charset="0"/>
              </a:rPr>
              <a:t>Change Default Password</a:t>
            </a:r>
          </a:p>
        </p:txBody>
      </p:sp>
      <p:sp>
        <p:nvSpPr>
          <p:cNvPr id="3" name="Title 2"/>
          <p:cNvSpPr>
            <a:spLocks noGrp="1"/>
          </p:cNvSpPr>
          <p:nvPr>
            <p:ph type="title"/>
          </p:nvPr>
        </p:nvSpPr>
        <p:spPr>
          <a:xfrm>
            <a:off x="457200" y="418421"/>
            <a:ext cx="7339914" cy="1498643"/>
          </a:xfrm>
        </p:spPr>
        <p:txBody>
          <a:bodyPr/>
          <a:lstStyle/>
          <a:p>
            <a:r>
              <a:rPr lang="en-US" dirty="0"/>
              <a:t>Protecting Your Computer</a:t>
            </a:r>
          </a:p>
        </p:txBody>
      </p:sp>
      <p:sp>
        <p:nvSpPr>
          <p:cNvPr id="4" name="Rectangle 3"/>
          <p:cNvSpPr/>
          <p:nvPr/>
        </p:nvSpPr>
        <p:spPr>
          <a:xfrm>
            <a:off x="457199" y="4951402"/>
            <a:ext cx="8435009" cy="1107996"/>
          </a:xfrm>
          <a:prstGeom prst="rect">
            <a:avLst/>
          </a:prstGeom>
        </p:spPr>
        <p:txBody>
          <a:bodyPr wrap="square">
            <a:spAutoFit/>
          </a:bodyPr>
          <a:lstStyle/>
          <a:p>
            <a:pPr>
              <a:spcAft>
                <a:spcPts val="1200"/>
              </a:spcAft>
            </a:pPr>
            <a:r>
              <a:rPr lang="en-US" sz="2800" b="1" dirty="0">
                <a:solidFill>
                  <a:srgbClr val="313332"/>
                </a:solidFill>
                <a:latin typeface="Georgia" panose="02040502050405020303" pitchFamily="18" charset="0"/>
                <a:cs typeface="Helvetica" panose="020B0604020202020204" pitchFamily="34" charset="0"/>
              </a:rPr>
              <a:t>For more info visit our website:</a:t>
            </a:r>
            <a:endParaRPr lang="en-US" sz="2800" dirty="0">
              <a:latin typeface="Georgia" panose="02040502050405020303" pitchFamily="18" charset="0"/>
            </a:endParaRPr>
          </a:p>
          <a:p>
            <a:pPr>
              <a:spcAft>
                <a:spcPts val="1200"/>
              </a:spcAft>
            </a:pPr>
            <a:r>
              <a:rPr lang="en-US" sz="2800" dirty="0">
                <a:solidFill>
                  <a:srgbClr val="313332"/>
                </a:solidFill>
                <a:latin typeface="Georgia" panose="02040502050405020303" pitchFamily="18" charset="0"/>
                <a:cs typeface="Helvetica" panose="020B0604020202020204" pitchFamily="34" charset="0"/>
              </a:rPr>
              <a:t>www.cscc.edu/employee/technology/it-security</a:t>
            </a:r>
            <a:endParaRPr lang="en-US" sz="2000" dirty="0">
              <a:effectLst/>
              <a:latin typeface="Georgia" panose="02040502050405020303" pitchFamily="18" charset="0"/>
            </a:endParaRPr>
          </a:p>
        </p:txBody>
      </p:sp>
    </p:spTree>
    <p:extLst>
      <p:ext uri="{BB962C8B-B14F-4D97-AF65-F5344CB8AC3E}">
        <p14:creationId xmlns:p14="http://schemas.microsoft.com/office/powerpoint/2010/main" val="1464001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66803"/>
            <a:ext cx="8229600" cy="3466236"/>
          </a:xfrm>
        </p:spPr>
        <p:txBody>
          <a:bodyPr/>
          <a:lstStyle/>
          <a:p>
            <a:r>
              <a:rPr lang="en-US" sz="3200" dirty="0">
                <a:latin typeface="Georgia" panose="02040502050405020303" pitchFamily="18" charset="0"/>
              </a:rPr>
              <a:t>Lock your phone</a:t>
            </a:r>
          </a:p>
          <a:p>
            <a:r>
              <a:rPr lang="en-US" sz="3200" dirty="0">
                <a:latin typeface="Georgia" panose="02040502050405020303" pitchFamily="18" charset="0"/>
              </a:rPr>
              <a:t>Avoid USB charging in public places</a:t>
            </a:r>
          </a:p>
          <a:p>
            <a:r>
              <a:rPr lang="en-US" sz="3200" dirty="0">
                <a:latin typeface="Georgia" panose="02040502050405020303" pitchFamily="18" charset="0"/>
              </a:rPr>
              <a:t>Limit activities on public Wi-Fi networks</a:t>
            </a:r>
          </a:p>
          <a:p>
            <a:r>
              <a:rPr lang="en-US" sz="3200" dirty="0">
                <a:latin typeface="Georgia" panose="02040502050405020303" pitchFamily="18" charset="0"/>
              </a:rPr>
              <a:t>Review app permissions before installing</a:t>
            </a:r>
          </a:p>
          <a:p>
            <a:r>
              <a:rPr lang="en-US" sz="3200" dirty="0">
                <a:latin typeface="Georgia" panose="02040502050405020303" pitchFamily="18" charset="0"/>
              </a:rPr>
              <a:t>Keep apps and software up-to-date</a:t>
            </a:r>
          </a:p>
        </p:txBody>
      </p:sp>
      <p:sp>
        <p:nvSpPr>
          <p:cNvPr id="3" name="Title 2"/>
          <p:cNvSpPr>
            <a:spLocks noGrp="1"/>
          </p:cNvSpPr>
          <p:nvPr>
            <p:ph type="title"/>
          </p:nvPr>
        </p:nvSpPr>
        <p:spPr/>
        <p:txBody>
          <a:bodyPr/>
          <a:lstStyle/>
          <a:p>
            <a:r>
              <a:rPr lang="en-US" dirty="0"/>
              <a:t>Mobile Devices</a:t>
            </a:r>
          </a:p>
        </p:txBody>
      </p:sp>
    </p:spTree>
    <p:extLst>
      <p:ext uri="{BB962C8B-B14F-4D97-AF65-F5344CB8AC3E}">
        <p14:creationId xmlns:p14="http://schemas.microsoft.com/office/powerpoint/2010/main" val="4038341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a:latin typeface="Georgia" panose="02040502050405020303" pitchFamily="18" charset="0"/>
              </a:rPr>
              <a:t>Holiday Scams</a:t>
            </a:r>
          </a:p>
          <a:p>
            <a:r>
              <a:rPr lang="en-US" sz="3200" dirty="0">
                <a:latin typeface="Georgia" panose="02040502050405020303" pitchFamily="18" charset="0"/>
              </a:rPr>
              <a:t>Passwords</a:t>
            </a:r>
          </a:p>
          <a:p>
            <a:r>
              <a:rPr lang="en-US" sz="3200" dirty="0">
                <a:latin typeface="Georgia" panose="02040502050405020303" pitchFamily="18" charset="0"/>
              </a:rPr>
              <a:t>Internet Safety</a:t>
            </a:r>
          </a:p>
          <a:p>
            <a:r>
              <a:rPr lang="en-US" sz="3200" dirty="0">
                <a:latin typeface="Georgia" panose="02040502050405020303" pitchFamily="18" charset="0"/>
              </a:rPr>
              <a:t>Device Safety</a:t>
            </a:r>
          </a:p>
        </p:txBody>
      </p:sp>
      <p:sp>
        <p:nvSpPr>
          <p:cNvPr id="3" name="Title 2"/>
          <p:cNvSpPr>
            <a:spLocks noGrp="1"/>
          </p:cNvSpPr>
          <p:nvPr>
            <p:ph type="title"/>
          </p:nvPr>
        </p:nvSpPr>
        <p:spPr/>
        <p:txBody>
          <a:bodyPr/>
          <a:lstStyle/>
          <a:p>
            <a:r>
              <a:rPr lang="en-US" dirty="0"/>
              <a:t>Holiday Cyber Buying Topics</a:t>
            </a:r>
          </a:p>
        </p:txBody>
      </p:sp>
    </p:spTree>
    <p:extLst>
      <p:ext uri="{BB962C8B-B14F-4D97-AF65-F5344CB8AC3E}">
        <p14:creationId xmlns:p14="http://schemas.microsoft.com/office/powerpoint/2010/main" val="1079950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Closing</a:t>
            </a:r>
          </a:p>
        </p:txBody>
      </p:sp>
      <p:sp>
        <p:nvSpPr>
          <p:cNvPr id="4" name="Text Placeholder 3"/>
          <p:cNvSpPr>
            <a:spLocks noGrp="1"/>
          </p:cNvSpPr>
          <p:nvPr>
            <p:ph type="body" idx="10"/>
          </p:nvPr>
        </p:nvSpPr>
        <p:spPr>
          <a:xfrm>
            <a:off x="510465" y="2735310"/>
            <a:ext cx="8386791" cy="3065641"/>
          </a:xfrm>
        </p:spPr>
        <p:txBody>
          <a:bodyPr/>
          <a:lstStyle/>
          <a:p>
            <a:pPr marL="457200" indent="-457200">
              <a:buFont typeface="+mj-lt"/>
              <a:buAutoNum type="arabicPeriod"/>
            </a:pPr>
            <a:r>
              <a:rPr lang="en-US" sz="3200" b="0" dirty="0"/>
              <a:t>Research retailers before shopping</a:t>
            </a:r>
          </a:p>
          <a:p>
            <a:pPr marL="457200" indent="-457200">
              <a:buFont typeface="+mj-lt"/>
              <a:buAutoNum type="arabicPeriod"/>
            </a:pPr>
            <a:r>
              <a:rPr lang="en-US" sz="3200" b="0" dirty="0"/>
              <a:t>Use strong passwords</a:t>
            </a:r>
          </a:p>
          <a:p>
            <a:pPr marL="457200" indent="-457200">
              <a:buFont typeface="+mj-lt"/>
              <a:buAutoNum type="arabicPeriod"/>
            </a:pPr>
            <a:r>
              <a:rPr lang="en-US" sz="3200" b="0" dirty="0"/>
              <a:t>Be wary of unfamiliar emails and texts</a:t>
            </a:r>
          </a:p>
          <a:p>
            <a:pPr marL="457200" indent="-457200">
              <a:buFont typeface="+mj-lt"/>
              <a:buAutoNum type="arabicPeriod"/>
            </a:pPr>
            <a:r>
              <a:rPr lang="en-US" sz="3200" b="0" dirty="0"/>
              <a:t>Monitor your bank accounts</a:t>
            </a:r>
          </a:p>
          <a:p>
            <a:pPr marL="457200" indent="-457200">
              <a:buFont typeface="+mj-lt"/>
              <a:buAutoNum type="arabicPeriod"/>
            </a:pPr>
            <a:r>
              <a:rPr lang="en-US" sz="3200" b="0" dirty="0"/>
              <a:t>Use credit card for online purchases</a:t>
            </a:r>
          </a:p>
          <a:p>
            <a:pPr marL="457200" indent="-457200">
              <a:buFont typeface="+mj-lt"/>
              <a:buAutoNum type="arabicPeriod"/>
            </a:pPr>
            <a:r>
              <a:rPr lang="en-US" sz="3200" b="0" dirty="0"/>
              <a:t>Enable multifactor authentication</a:t>
            </a:r>
            <a:endParaRPr lang="en-US" dirty="0"/>
          </a:p>
        </p:txBody>
      </p:sp>
    </p:spTree>
    <p:extLst>
      <p:ext uri="{BB962C8B-B14F-4D97-AF65-F5344CB8AC3E}">
        <p14:creationId xmlns:p14="http://schemas.microsoft.com/office/powerpoint/2010/main" val="2393324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39106" y="2802025"/>
            <a:ext cx="6753523" cy="1498643"/>
          </a:xfrm>
        </p:spPr>
        <p:txBody>
          <a:bodyPr/>
          <a:lstStyle/>
          <a:p>
            <a:r>
              <a:rPr lang="en-US" sz="6000" dirty="0"/>
              <a:t>Kahoot Game</a:t>
            </a:r>
          </a:p>
        </p:txBody>
      </p:sp>
    </p:spTree>
    <p:extLst>
      <p:ext uri="{BB962C8B-B14F-4D97-AF65-F5344CB8AC3E}">
        <p14:creationId xmlns:p14="http://schemas.microsoft.com/office/powerpoint/2010/main" val="3341377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Report Security Issues</a:t>
            </a:r>
          </a:p>
        </p:txBody>
      </p:sp>
      <p:sp>
        <p:nvSpPr>
          <p:cNvPr id="4" name="Text Placeholder 3"/>
          <p:cNvSpPr>
            <a:spLocks noGrp="1"/>
          </p:cNvSpPr>
          <p:nvPr>
            <p:ph type="body" idx="10"/>
          </p:nvPr>
        </p:nvSpPr>
        <p:spPr>
          <a:xfrm>
            <a:off x="763481" y="2839960"/>
            <a:ext cx="7474998" cy="3065641"/>
          </a:xfrm>
        </p:spPr>
        <p:txBody>
          <a:bodyPr/>
          <a:lstStyle/>
          <a:p>
            <a:pPr algn="ctr"/>
            <a:r>
              <a:rPr lang="en-US" sz="2400" dirty="0">
                <a:latin typeface="Georgia" panose="02040502050405020303" pitchFamily="18" charset="0"/>
              </a:rPr>
              <a:t>IT Support Center</a:t>
            </a:r>
          </a:p>
          <a:p>
            <a:pPr algn="ctr"/>
            <a:r>
              <a:rPr lang="en-US" sz="2400" b="0" dirty="0">
                <a:latin typeface="Georgia" panose="02040502050405020303" pitchFamily="18" charset="0"/>
              </a:rPr>
              <a:t>(614) 287-5050 </a:t>
            </a:r>
            <a:br>
              <a:rPr lang="en-US" sz="2400" b="0" dirty="0">
                <a:latin typeface="Georgia" panose="02040502050405020303" pitchFamily="18" charset="0"/>
              </a:rPr>
            </a:br>
            <a:r>
              <a:rPr lang="en-US" sz="2400" b="0" dirty="0">
                <a:latin typeface="Georgia" panose="02040502050405020303" pitchFamily="18" charset="0"/>
              </a:rPr>
              <a:t>helpdesk@cscc.edu</a:t>
            </a:r>
            <a:br>
              <a:rPr lang="en-US" sz="2400" dirty="0">
                <a:latin typeface="Georgia" panose="02040502050405020303" pitchFamily="18" charset="0"/>
              </a:rPr>
            </a:br>
            <a:endParaRPr lang="en-US" sz="2400" dirty="0">
              <a:latin typeface="Georgia" panose="02040502050405020303" pitchFamily="18" charset="0"/>
            </a:endParaRPr>
          </a:p>
          <a:p>
            <a:pPr algn="ctr"/>
            <a:r>
              <a:rPr lang="en-US" sz="2400" dirty="0">
                <a:latin typeface="Georgia" panose="02040502050405020303" pitchFamily="18" charset="0"/>
              </a:rPr>
              <a:t>Report Phishing</a:t>
            </a:r>
          </a:p>
          <a:p>
            <a:pPr algn="ctr"/>
            <a:r>
              <a:rPr lang="en-US" sz="2400" b="0" dirty="0">
                <a:latin typeface="Georgia" panose="02040502050405020303" pitchFamily="18" charset="0"/>
              </a:rPr>
              <a:t>abuse@cscc.edu</a:t>
            </a:r>
          </a:p>
          <a:p>
            <a:pPr algn="ctr"/>
            <a:br>
              <a:rPr lang="en-US" sz="2400" dirty="0">
                <a:latin typeface="Georgia" panose="02040502050405020303" pitchFamily="18" charset="0"/>
              </a:rPr>
            </a:br>
            <a:r>
              <a:rPr lang="en-US" sz="2400" dirty="0">
                <a:latin typeface="Georgia" panose="02040502050405020303" pitchFamily="18" charset="0"/>
              </a:rPr>
              <a:t>In-Person Support</a:t>
            </a:r>
            <a:br>
              <a:rPr lang="en-US" sz="2400" dirty="0">
                <a:latin typeface="Georgia" panose="02040502050405020303" pitchFamily="18" charset="0"/>
              </a:rPr>
            </a:br>
            <a:r>
              <a:rPr lang="en-US" sz="2400" b="0" dirty="0">
                <a:latin typeface="Georgia" panose="02040502050405020303" pitchFamily="18" charset="0"/>
              </a:rPr>
              <a:t>Computer Common TL116</a:t>
            </a:r>
          </a:p>
        </p:txBody>
      </p:sp>
    </p:spTree>
    <p:extLst>
      <p:ext uri="{BB962C8B-B14F-4D97-AF65-F5344CB8AC3E}">
        <p14:creationId xmlns:p14="http://schemas.microsoft.com/office/powerpoint/2010/main" val="4081345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26531" y="2486819"/>
            <a:ext cx="3581400" cy="31623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Title 2"/>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66715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53899"/>
            <a:ext cx="8882109" cy="3466236"/>
          </a:xfrm>
        </p:spPr>
        <p:txBody>
          <a:bodyPr/>
          <a:lstStyle/>
          <a:p>
            <a:pPr marL="0" indent="0">
              <a:buNone/>
            </a:pPr>
            <a:r>
              <a:rPr lang="en-US" sz="2800" b="1" dirty="0">
                <a:latin typeface="Georgia" panose="02040502050405020303" pitchFamily="18" charset="0"/>
              </a:rPr>
              <a:t>Black Friday: Millions of holiday shoppers</a:t>
            </a:r>
          </a:p>
          <a:p>
            <a:r>
              <a:rPr lang="en-US" sz="2800" dirty="0">
                <a:latin typeface="Georgia" panose="02040502050405020303" pitchFamily="18" charset="0"/>
              </a:rPr>
              <a:t>2022; American shoppers spent over $9 billion</a:t>
            </a:r>
          </a:p>
          <a:p>
            <a:pPr marL="0" indent="0">
              <a:buNone/>
            </a:pPr>
            <a:endParaRPr lang="en-US" sz="2800" dirty="0">
              <a:latin typeface="Georgia" panose="02040502050405020303" pitchFamily="18" charset="0"/>
            </a:endParaRPr>
          </a:p>
          <a:p>
            <a:pPr marL="0" indent="0">
              <a:buNone/>
            </a:pPr>
            <a:r>
              <a:rPr lang="en-US" sz="2800" b="1" dirty="0">
                <a:latin typeface="Georgia" panose="02040502050405020303" pitchFamily="18" charset="0"/>
              </a:rPr>
              <a:t>Holiday season attracts scammers</a:t>
            </a:r>
          </a:p>
          <a:p>
            <a:r>
              <a:rPr lang="en-US" sz="2800" dirty="0">
                <a:latin typeface="Georgia" panose="02040502050405020303" pitchFamily="18" charset="0"/>
              </a:rPr>
              <a:t>127% higher that any point in the year</a:t>
            </a:r>
          </a:p>
          <a:p>
            <a:r>
              <a:rPr lang="en-US" sz="2800" dirty="0">
                <a:latin typeface="Georgia" panose="02040502050405020303" pitchFamily="18" charset="0"/>
              </a:rPr>
              <a:t>2022 Consumers lost $8 billion to scams</a:t>
            </a:r>
          </a:p>
          <a:p>
            <a:endParaRPr lang="en-US" sz="2400" dirty="0">
              <a:latin typeface="Georgia" panose="02040502050405020303" pitchFamily="18" charset="0"/>
            </a:endParaRPr>
          </a:p>
          <a:p>
            <a:endParaRPr lang="en-US" dirty="0"/>
          </a:p>
        </p:txBody>
      </p:sp>
      <p:sp>
        <p:nvSpPr>
          <p:cNvPr id="3" name="Title 2"/>
          <p:cNvSpPr>
            <a:spLocks noGrp="1"/>
          </p:cNvSpPr>
          <p:nvPr>
            <p:ph type="title"/>
          </p:nvPr>
        </p:nvSpPr>
        <p:spPr/>
        <p:txBody>
          <a:bodyPr/>
          <a:lstStyle/>
          <a:p>
            <a:r>
              <a:rPr lang="en-US" dirty="0"/>
              <a:t>Holiday Season Stats</a:t>
            </a:r>
          </a:p>
        </p:txBody>
      </p:sp>
    </p:spTree>
    <p:extLst>
      <p:ext uri="{BB962C8B-B14F-4D97-AF65-F5344CB8AC3E}">
        <p14:creationId xmlns:p14="http://schemas.microsoft.com/office/powerpoint/2010/main" val="3641734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73522"/>
            <a:ext cx="5553182" cy="2158157"/>
          </a:xfrm>
        </p:spPr>
        <p:txBody>
          <a:bodyPr/>
          <a:lstStyle/>
          <a:p>
            <a:pPr marL="514350" indent="-514350">
              <a:buFont typeface="+mj-lt"/>
              <a:buAutoNum type="arabicPeriod"/>
            </a:pPr>
            <a:r>
              <a:rPr lang="en-US" sz="3200" dirty="0">
                <a:latin typeface="Georgia" panose="02040502050405020303" pitchFamily="18" charset="0"/>
              </a:rPr>
              <a:t>Steep Discounts</a:t>
            </a:r>
          </a:p>
          <a:p>
            <a:pPr marL="514350" indent="-514350">
              <a:buFont typeface="+mj-lt"/>
              <a:buAutoNum type="arabicPeriod"/>
            </a:pPr>
            <a:r>
              <a:rPr lang="en-US" sz="3200" dirty="0">
                <a:latin typeface="Georgia" panose="02040502050405020303" pitchFamily="18" charset="0"/>
              </a:rPr>
              <a:t>Social Media Items</a:t>
            </a:r>
          </a:p>
          <a:p>
            <a:pPr marL="514350" indent="-514350">
              <a:buFont typeface="+mj-lt"/>
              <a:buAutoNum type="arabicPeriod"/>
            </a:pPr>
            <a:r>
              <a:rPr lang="en-US" sz="3200" dirty="0">
                <a:latin typeface="Georgia" panose="02040502050405020303" pitchFamily="18" charset="0"/>
              </a:rPr>
              <a:t>Cheap Airfare</a:t>
            </a:r>
          </a:p>
        </p:txBody>
      </p:sp>
      <p:sp>
        <p:nvSpPr>
          <p:cNvPr id="3" name="Title 2"/>
          <p:cNvSpPr>
            <a:spLocks noGrp="1"/>
          </p:cNvSpPr>
          <p:nvPr>
            <p:ph type="title"/>
          </p:nvPr>
        </p:nvSpPr>
        <p:spPr>
          <a:xfrm>
            <a:off x="457200" y="418421"/>
            <a:ext cx="7961086" cy="1498643"/>
          </a:xfrm>
        </p:spPr>
        <p:txBody>
          <a:bodyPr/>
          <a:lstStyle/>
          <a:p>
            <a:r>
              <a:rPr lang="en-US" dirty="0"/>
              <a:t>Holiday Offers Too Good to be True</a:t>
            </a:r>
          </a:p>
        </p:txBody>
      </p:sp>
      <p:pic>
        <p:nvPicPr>
          <p:cNvPr id="8" name="Picture 7" descr="A red tag with white text and yellow text&#10;&#10;Description automatically generated">
            <a:extLst>
              <a:ext uri="{FF2B5EF4-FFF2-40B4-BE49-F238E27FC236}">
                <a16:creationId xmlns:a16="http://schemas.microsoft.com/office/drawing/2014/main" id="{8E827852-BA8D-73BA-225C-E262EE30CE8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03408" y="3415707"/>
            <a:ext cx="5861106" cy="2930553"/>
          </a:xfrm>
          <a:prstGeom prst="rect">
            <a:avLst/>
          </a:prstGeom>
        </p:spPr>
      </p:pic>
    </p:spTree>
    <p:extLst>
      <p:ext uri="{BB962C8B-B14F-4D97-AF65-F5344CB8AC3E}">
        <p14:creationId xmlns:p14="http://schemas.microsoft.com/office/powerpoint/2010/main" val="3926763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969715"/>
            <a:ext cx="6753523" cy="3466236"/>
          </a:xfrm>
        </p:spPr>
        <p:txBody>
          <a:bodyPr/>
          <a:lstStyle/>
          <a:p>
            <a:r>
              <a:rPr lang="en-US" sz="3200" dirty="0">
                <a:latin typeface="Georgia" panose="02040502050405020303" pitchFamily="18" charset="0"/>
              </a:rPr>
              <a:t>Urgent or Threatening Language</a:t>
            </a:r>
          </a:p>
          <a:p>
            <a:r>
              <a:rPr lang="en-US" sz="3200" dirty="0">
                <a:latin typeface="Georgia" panose="02040502050405020303" pitchFamily="18" charset="0"/>
              </a:rPr>
              <a:t>Missed Delivery Notifications</a:t>
            </a:r>
          </a:p>
          <a:p>
            <a:r>
              <a:rPr lang="en-US" sz="3200" dirty="0">
                <a:latin typeface="Georgia" panose="02040502050405020303" pitchFamily="18" charset="0"/>
              </a:rPr>
              <a:t>Request for Sensitive Information</a:t>
            </a:r>
          </a:p>
          <a:p>
            <a:r>
              <a:rPr lang="en-US" sz="3200" dirty="0">
                <a:latin typeface="Georgia" panose="02040502050405020303" pitchFamily="18" charset="0"/>
              </a:rPr>
              <a:t>Unexpected Order Confirmation</a:t>
            </a:r>
          </a:p>
          <a:p>
            <a:r>
              <a:rPr lang="en-US" sz="3200" dirty="0">
                <a:latin typeface="Georgia" panose="02040502050405020303" pitchFamily="18" charset="0"/>
              </a:rPr>
              <a:t>Offers Too Good To Be True</a:t>
            </a:r>
          </a:p>
          <a:p>
            <a:r>
              <a:rPr lang="en-US" sz="3200" dirty="0">
                <a:latin typeface="Georgia" panose="02040502050405020303" pitchFamily="18" charset="0"/>
              </a:rPr>
              <a:t>Request for Gift Card</a:t>
            </a:r>
          </a:p>
        </p:txBody>
      </p:sp>
      <p:sp>
        <p:nvSpPr>
          <p:cNvPr id="3" name="Title 2"/>
          <p:cNvSpPr>
            <a:spLocks noGrp="1"/>
          </p:cNvSpPr>
          <p:nvPr>
            <p:ph type="title"/>
          </p:nvPr>
        </p:nvSpPr>
        <p:spPr/>
        <p:txBody>
          <a:bodyPr/>
          <a:lstStyle/>
          <a:p>
            <a:r>
              <a:rPr lang="en-US" dirty="0"/>
              <a:t>Red Flags of Phishing</a:t>
            </a:r>
          </a:p>
        </p:txBody>
      </p:sp>
    </p:spTree>
    <p:extLst>
      <p:ext uri="{BB962C8B-B14F-4D97-AF65-F5344CB8AC3E}">
        <p14:creationId xmlns:p14="http://schemas.microsoft.com/office/powerpoint/2010/main" val="2235969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38691"/>
            <a:ext cx="5553182" cy="2158157"/>
          </a:xfrm>
        </p:spPr>
        <p:txBody>
          <a:bodyPr/>
          <a:lstStyle/>
          <a:p>
            <a:pPr marL="514350" indent="-514350">
              <a:buFont typeface="+mj-lt"/>
              <a:buAutoNum type="arabicPeriod"/>
            </a:pPr>
            <a:r>
              <a:rPr lang="en-US" sz="3200" dirty="0">
                <a:latin typeface="Georgia" panose="02040502050405020303" pitchFamily="18" charset="0"/>
              </a:rPr>
              <a:t>Discounted Gift Cards Scam (empty cards)</a:t>
            </a:r>
          </a:p>
          <a:p>
            <a:pPr marL="514350" indent="-514350">
              <a:buFont typeface="+mj-lt"/>
              <a:buAutoNum type="arabicPeriod"/>
            </a:pPr>
            <a:r>
              <a:rPr lang="en-US" sz="3200" dirty="0">
                <a:latin typeface="Georgia" panose="02040502050405020303" pitchFamily="18" charset="0"/>
              </a:rPr>
              <a:t>Purchase from Trusted Retailers</a:t>
            </a:r>
          </a:p>
          <a:p>
            <a:pPr marL="514350" indent="-514350">
              <a:buFont typeface="+mj-lt"/>
              <a:buAutoNum type="arabicPeriod"/>
            </a:pPr>
            <a:r>
              <a:rPr lang="en-US" sz="3200" dirty="0">
                <a:latin typeface="Georgia" panose="02040502050405020303" pitchFamily="18" charset="0"/>
              </a:rPr>
              <a:t>Check for Tampered Cards</a:t>
            </a:r>
          </a:p>
          <a:p>
            <a:pPr marL="514350" indent="-514350">
              <a:buFont typeface="+mj-lt"/>
              <a:buAutoNum type="arabicPeriod"/>
            </a:pPr>
            <a:r>
              <a:rPr lang="en-US" sz="3200" dirty="0">
                <a:latin typeface="Georgia" panose="02040502050405020303" pitchFamily="18" charset="0"/>
              </a:rPr>
              <a:t>Requests to Pay with Gift Card</a:t>
            </a:r>
          </a:p>
        </p:txBody>
      </p:sp>
      <p:sp>
        <p:nvSpPr>
          <p:cNvPr id="3" name="Title 2"/>
          <p:cNvSpPr>
            <a:spLocks noGrp="1"/>
          </p:cNvSpPr>
          <p:nvPr>
            <p:ph type="title"/>
          </p:nvPr>
        </p:nvSpPr>
        <p:spPr/>
        <p:txBody>
          <a:bodyPr/>
          <a:lstStyle/>
          <a:p>
            <a:r>
              <a:rPr lang="en-US" dirty="0"/>
              <a:t>Gift Card Scams</a:t>
            </a:r>
          </a:p>
        </p:txBody>
      </p:sp>
      <p:pic>
        <p:nvPicPr>
          <p:cNvPr id="5" name="Picture 4" descr="A gift card with a red ribbon and a bow&#10;&#10;Description automatically generated">
            <a:extLst>
              <a:ext uri="{FF2B5EF4-FFF2-40B4-BE49-F238E27FC236}">
                <a16:creationId xmlns:a16="http://schemas.microsoft.com/office/drawing/2014/main" id="{24D2C5DF-613D-59EA-DF33-8405FE0EA58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537531" y="2238691"/>
            <a:ext cx="3346383" cy="2032230"/>
          </a:xfrm>
          <a:prstGeom prst="rect">
            <a:avLst/>
          </a:prstGeom>
        </p:spPr>
      </p:pic>
    </p:spTree>
    <p:extLst>
      <p:ext uri="{BB962C8B-B14F-4D97-AF65-F5344CB8AC3E}">
        <p14:creationId xmlns:p14="http://schemas.microsoft.com/office/powerpoint/2010/main" val="2982290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38691"/>
            <a:ext cx="8614881" cy="3466236"/>
          </a:xfrm>
        </p:spPr>
        <p:txBody>
          <a:bodyPr/>
          <a:lstStyle/>
          <a:p>
            <a:pPr marL="742950" indent="-742950">
              <a:buFont typeface="+mj-lt"/>
              <a:buAutoNum type="arabicPeriod"/>
            </a:pPr>
            <a:r>
              <a:rPr lang="en-US" sz="3200" dirty="0">
                <a:latin typeface="Georgia" panose="02040502050405020303" pitchFamily="18" charset="0"/>
              </a:rPr>
              <a:t>Fake Job Scams (seasonal jobs)</a:t>
            </a:r>
          </a:p>
          <a:p>
            <a:pPr marL="742950" indent="-742950">
              <a:buFont typeface="+mj-lt"/>
              <a:buAutoNum type="arabicPeriod"/>
            </a:pPr>
            <a:r>
              <a:rPr lang="en-US" sz="3200" dirty="0">
                <a:latin typeface="Georgia" panose="02040502050405020303" pitchFamily="18" charset="0"/>
              </a:rPr>
              <a:t>Claiming to be the Government</a:t>
            </a:r>
          </a:p>
          <a:p>
            <a:pPr marL="742950" indent="-742950">
              <a:buFont typeface="+mj-lt"/>
              <a:buAutoNum type="arabicPeriod"/>
            </a:pPr>
            <a:r>
              <a:rPr lang="en-US" sz="3200" dirty="0">
                <a:latin typeface="Georgia" panose="02040502050405020303" pitchFamily="18" charset="0"/>
              </a:rPr>
              <a:t>Tech Support Scams</a:t>
            </a:r>
          </a:p>
          <a:p>
            <a:pPr marL="742950" indent="-742950">
              <a:buFont typeface="+mj-lt"/>
              <a:buAutoNum type="arabicPeriod"/>
            </a:pPr>
            <a:r>
              <a:rPr lang="en-US" sz="3200" dirty="0">
                <a:latin typeface="Georgia" panose="02040502050405020303" pitchFamily="18" charset="0"/>
              </a:rPr>
              <a:t>Won a Prize</a:t>
            </a:r>
          </a:p>
          <a:p>
            <a:pPr marL="742950" indent="-742950">
              <a:buFont typeface="+mj-lt"/>
              <a:buAutoNum type="arabicPeriod"/>
            </a:pPr>
            <a:r>
              <a:rPr lang="en-US" sz="3200" dirty="0">
                <a:latin typeface="Georgia" panose="02040502050405020303" pitchFamily="18" charset="0"/>
              </a:rPr>
              <a:t>Deposit Check and Send the Difference</a:t>
            </a:r>
          </a:p>
          <a:p>
            <a:endParaRPr lang="en-US" dirty="0"/>
          </a:p>
        </p:txBody>
      </p:sp>
      <p:sp>
        <p:nvSpPr>
          <p:cNvPr id="3" name="Title 2"/>
          <p:cNvSpPr>
            <a:spLocks noGrp="1"/>
          </p:cNvSpPr>
          <p:nvPr>
            <p:ph type="title"/>
          </p:nvPr>
        </p:nvSpPr>
        <p:spPr>
          <a:xfrm>
            <a:off x="457200" y="418421"/>
            <a:ext cx="8327204" cy="1498643"/>
          </a:xfrm>
        </p:spPr>
        <p:txBody>
          <a:bodyPr/>
          <a:lstStyle/>
          <a:p>
            <a:r>
              <a:rPr lang="en-US" dirty="0"/>
              <a:t>Holiday Scams:</a:t>
            </a:r>
          </a:p>
        </p:txBody>
      </p:sp>
    </p:spTree>
    <p:extLst>
      <p:ext uri="{BB962C8B-B14F-4D97-AF65-F5344CB8AC3E}">
        <p14:creationId xmlns:p14="http://schemas.microsoft.com/office/powerpoint/2010/main" val="577700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DBA1B5-7C15-4EC2-B449-3765FFBC08C6}"/>
              </a:ext>
            </a:extLst>
          </p:cNvPr>
          <p:cNvSpPr/>
          <p:nvPr/>
        </p:nvSpPr>
        <p:spPr>
          <a:xfrm>
            <a:off x="190807" y="1242874"/>
            <a:ext cx="8655729" cy="118073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bg1"/>
                </a:solidFill>
              </a:ln>
              <a:solidFill>
                <a:schemeClr val="bg1"/>
              </a:solidFill>
            </a:endParaRPr>
          </a:p>
        </p:txBody>
      </p:sp>
      <p:pic>
        <p:nvPicPr>
          <p:cNvPr id="15" name="Picture 14">
            <a:extLst>
              <a:ext uri="{FF2B5EF4-FFF2-40B4-BE49-F238E27FC236}">
                <a16:creationId xmlns:a16="http://schemas.microsoft.com/office/drawing/2014/main" id="{CDA58E43-6276-440A-BCA4-04339912BFF1}"/>
              </a:ext>
            </a:extLst>
          </p:cNvPr>
          <p:cNvPicPr>
            <a:picLocks noChangeAspect="1"/>
          </p:cNvPicPr>
          <p:nvPr/>
        </p:nvPicPr>
        <p:blipFill>
          <a:blip r:embed="rId3"/>
          <a:stretch>
            <a:fillRect/>
          </a:stretch>
        </p:blipFill>
        <p:spPr>
          <a:xfrm>
            <a:off x="1065602" y="64592"/>
            <a:ext cx="7309141" cy="67288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D4DA504C-198D-476A-A481-E5052C35A940}"/>
              </a:ext>
            </a:extLst>
          </p:cNvPr>
          <p:cNvSpPr txBox="1"/>
          <p:nvPr/>
        </p:nvSpPr>
        <p:spPr>
          <a:xfrm>
            <a:off x="1641769" y="4824082"/>
            <a:ext cx="6732973" cy="1200329"/>
          </a:xfrm>
          <a:prstGeom prst="rect">
            <a:avLst/>
          </a:prstGeom>
          <a:noFill/>
        </p:spPr>
        <p:txBody>
          <a:bodyPr wrap="square" rtlCol="0">
            <a:spAutoFit/>
          </a:bodyPr>
          <a:lstStyle/>
          <a:p>
            <a:r>
              <a:rPr lang="en-US" sz="2400" u="sng" dirty="0"/>
              <a:t>Job/Position: </a:t>
            </a:r>
            <a:r>
              <a:rPr lang="en-US" sz="2400" dirty="0"/>
              <a:t>Children Care Support &amp; Personal Aid</a:t>
            </a:r>
          </a:p>
          <a:p>
            <a:r>
              <a:rPr lang="en-US" sz="2400" u="sng" dirty="0"/>
              <a:t>Hours</a:t>
            </a:r>
            <a:r>
              <a:rPr lang="en-US" sz="2400" dirty="0"/>
              <a:t>: 2-3 hours daily</a:t>
            </a:r>
          </a:p>
          <a:p>
            <a:r>
              <a:rPr lang="en-US" sz="2400" u="sng" dirty="0"/>
              <a:t>Compensation</a:t>
            </a:r>
            <a:r>
              <a:rPr lang="en-US" sz="2400" dirty="0"/>
              <a:t>: $550 weekly</a:t>
            </a:r>
          </a:p>
        </p:txBody>
      </p:sp>
      <p:sp>
        <p:nvSpPr>
          <p:cNvPr id="9" name="TextBox 8">
            <a:extLst>
              <a:ext uri="{FF2B5EF4-FFF2-40B4-BE49-F238E27FC236}">
                <a16:creationId xmlns:a16="http://schemas.microsoft.com/office/drawing/2014/main" id="{2074A50C-03BB-41F1-A3AB-3F738E9F59F3}"/>
              </a:ext>
            </a:extLst>
          </p:cNvPr>
          <p:cNvSpPr txBox="1"/>
          <p:nvPr/>
        </p:nvSpPr>
        <p:spPr>
          <a:xfrm>
            <a:off x="2370467" y="718880"/>
            <a:ext cx="6004276" cy="461665"/>
          </a:xfrm>
          <a:prstGeom prst="rect">
            <a:avLst/>
          </a:prstGeom>
          <a:solidFill>
            <a:schemeClr val="bg1"/>
          </a:solidFill>
        </p:spPr>
        <p:txBody>
          <a:bodyPr wrap="square" rtlCol="0">
            <a:spAutoFit/>
          </a:bodyPr>
          <a:lstStyle>
            <a:defPPr>
              <a:defRPr lang="en-US"/>
            </a:defPPr>
            <a:lvl1pPr>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2400" dirty="0"/>
              <a:t>Naomi Smith &lt;office321.csc.eu@gmail.com&gt;</a:t>
            </a:r>
          </a:p>
        </p:txBody>
      </p:sp>
      <p:sp>
        <p:nvSpPr>
          <p:cNvPr id="16" name="TextBox 15">
            <a:extLst>
              <a:ext uri="{FF2B5EF4-FFF2-40B4-BE49-F238E27FC236}">
                <a16:creationId xmlns:a16="http://schemas.microsoft.com/office/drawing/2014/main" id="{CFAC3BC5-BC37-4A0B-9EC0-1136821C17F8}"/>
              </a:ext>
            </a:extLst>
          </p:cNvPr>
          <p:cNvSpPr txBox="1"/>
          <p:nvPr/>
        </p:nvSpPr>
        <p:spPr>
          <a:xfrm>
            <a:off x="1167344" y="1099167"/>
            <a:ext cx="7207398" cy="830997"/>
          </a:xfrm>
          <a:prstGeom prst="rect">
            <a:avLst/>
          </a:prstGeom>
          <a:solidFill>
            <a:schemeClr val="bg1"/>
          </a:solidFill>
        </p:spPr>
        <p:txBody>
          <a:bodyPr wrap="square" rtlCol="0">
            <a:spAutoFit/>
          </a:bodyPr>
          <a:lstStyle/>
          <a:p>
            <a:r>
              <a:rPr lang="en-US" sz="2400" b="1" dirty="0"/>
              <a:t>[EXTERNAL] Humanitarian Job Has Just Been Suggested For You!</a:t>
            </a:r>
          </a:p>
        </p:txBody>
      </p:sp>
      <p:sp>
        <p:nvSpPr>
          <p:cNvPr id="18" name="TextBox 17">
            <a:extLst>
              <a:ext uri="{FF2B5EF4-FFF2-40B4-BE49-F238E27FC236}">
                <a16:creationId xmlns:a16="http://schemas.microsoft.com/office/drawing/2014/main" id="{43FDC28D-D73E-4E23-AFB8-B87DD05AFEB3}"/>
              </a:ext>
            </a:extLst>
          </p:cNvPr>
          <p:cNvSpPr txBox="1"/>
          <p:nvPr/>
        </p:nvSpPr>
        <p:spPr>
          <a:xfrm>
            <a:off x="1641770" y="2798010"/>
            <a:ext cx="6732973" cy="1938992"/>
          </a:xfrm>
          <a:prstGeom prst="rect">
            <a:avLst/>
          </a:prstGeom>
          <a:solidFill>
            <a:schemeClr val="bg1"/>
          </a:solidFill>
        </p:spPr>
        <p:txBody>
          <a:bodyPr wrap="square" rtlCol="0">
            <a:spAutoFit/>
          </a:bodyPr>
          <a:lstStyle/>
          <a:p>
            <a:r>
              <a:rPr lang="en-US" sz="2400" dirty="0"/>
              <a:t>CSCC has been selected among the most valuable colleges in the US, to support orphanages with creating job opportunities for staff and students to support the World Vision Child Sponsorship donation.</a:t>
            </a:r>
          </a:p>
        </p:txBody>
      </p:sp>
      <p:sp>
        <p:nvSpPr>
          <p:cNvPr id="23" name="TextBox 22">
            <a:extLst>
              <a:ext uri="{FF2B5EF4-FFF2-40B4-BE49-F238E27FC236}">
                <a16:creationId xmlns:a16="http://schemas.microsoft.com/office/drawing/2014/main" id="{5FE59659-1DF0-493D-8A9A-260EA1BE70C2}"/>
              </a:ext>
            </a:extLst>
          </p:cNvPr>
          <p:cNvSpPr txBox="1"/>
          <p:nvPr/>
        </p:nvSpPr>
        <p:spPr>
          <a:xfrm>
            <a:off x="1467597" y="1905012"/>
            <a:ext cx="6732973" cy="830997"/>
          </a:xfrm>
          <a:prstGeom prst="rect">
            <a:avLst/>
          </a:prstGeom>
          <a:solidFill>
            <a:schemeClr val="bg1"/>
          </a:solidFill>
          <a:ln>
            <a:solidFill>
              <a:srgbClr val="FF0000"/>
            </a:solidFill>
          </a:ln>
        </p:spPr>
        <p:txBody>
          <a:bodyPr wrap="square" rtlCol="0">
            <a:spAutoFit/>
          </a:bodyPr>
          <a:lstStyle/>
          <a:p>
            <a:pPr algn="ctr"/>
            <a:r>
              <a:rPr lang="en-US" sz="1600" dirty="0"/>
              <a:t>*** This email originated from outside the Columbus State email system. ***</a:t>
            </a:r>
          </a:p>
          <a:p>
            <a:pPr algn="ctr"/>
            <a:r>
              <a:rPr lang="en-US" sz="1600" dirty="0"/>
              <a:t>Please exercise caution when clicking links or attachments within this email or responding to requests for personal data. Never act on gift card requests.</a:t>
            </a:r>
          </a:p>
        </p:txBody>
      </p:sp>
    </p:spTree>
    <p:extLst>
      <p:ext uri="{BB962C8B-B14F-4D97-AF65-F5344CB8AC3E}">
        <p14:creationId xmlns:p14="http://schemas.microsoft.com/office/powerpoint/2010/main" val="41642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6" grpId="0" animBg="1"/>
      <p:bldP spid="16" grpId="1" animBg="1"/>
      <p:bldP spid="18" grpId="0" animBg="1"/>
      <p:bldP spid="23" grpId="0" animBg="1"/>
      <p:bldP spid="2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5309" y="1901336"/>
            <a:ext cx="8948691" cy="3466236"/>
          </a:xfrm>
        </p:spPr>
        <p:txBody>
          <a:bodyPr/>
          <a:lstStyle/>
          <a:p>
            <a:pPr marL="742950" indent="-742950">
              <a:buFont typeface="+mj-lt"/>
              <a:buAutoNum type="arabicPeriod"/>
            </a:pPr>
            <a:r>
              <a:rPr lang="en-US" sz="3200" dirty="0">
                <a:latin typeface="Georgia" panose="02040502050405020303" pitchFamily="18" charset="0"/>
              </a:rPr>
              <a:t>Research the charity name online</a:t>
            </a:r>
          </a:p>
          <a:p>
            <a:pPr marL="742950" indent="-742950">
              <a:buFont typeface="+mj-lt"/>
              <a:buAutoNum type="arabicPeriod"/>
            </a:pPr>
            <a:r>
              <a:rPr lang="en-US" sz="3200" dirty="0">
                <a:latin typeface="Georgia" panose="02040502050405020303" pitchFamily="18" charset="0"/>
              </a:rPr>
              <a:t>Consider well-known charities</a:t>
            </a:r>
          </a:p>
          <a:p>
            <a:pPr marL="742950" indent="-742950">
              <a:buFont typeface="+mj-lt"/>
              <a:buAutoNum type="arabicPeriod"/>
            </a:pPr>
            <a:r>
              <a:rPr lang="en-US" sz="3200" dirty="0">
                <a:latin typeface="Georgia" panose="02040502050405020303" pitchFamily="18" charset="0"/>
              </a:rPr>
              <a:t>Check charity is legit; BBB recommends charitywatch.org</a:t>
            </a:r>
            <a:endParaRPr lang="en-US" sz="2800" dirty="0">
              <a:latin typeface="Georgia" panose="02040502050405020303" pitchFamily="18" charset="0"/>
            </a:endParaRPr>
          </a:p>
          <a:p>
            <a:pPr marL="0" indent="0">
              <a:buNone/>
            </a:pPr>
            <a:r>
              <a:rPr lang="en-US" sz="3200" b="1" dirty="0">
                <a:latin typeface="Georgia" panose="02040502050405020303" pitchFamily="18" charset="0"/>
              </a:rPr>
              <a:t>Report Charity Scams </a:t>
            </a:r>
            <a:r>
              <a:rPr lang="en-US" sz="3200" dirty="0">
                <a:latin typeface="Georgia" panose="02040502050405020303" pitchFamily="18" charset="0"/>
              </a:rPr>
              <a:t>by contacting the FBI’s Internet Crime Complaint Center (IC3) and the Federal Trade Commission</a:t>
            </a:r>
          </a:p>
          <a:p>
            <a:pPr marL="400050" lvl="1" indent="0">
              <a:buNone/>
            </a:pPr>
            <a:endParaRPr lang="en-US" sz="3400" dirty="0">
              <a:latin typeface="Georgia" panose="02040502050405020303" pitchFamily="18" charset="0"/>
            </a:endParaRPr>
          </a:p>
          <a:p>
            <a:endParaRPr lang="en-US" dirty="0"/>
          </a:p>
        </p:txBody>
      </p:sp>
      <p:sp>
        <p:nvSpPr>
          <p:cNvPr id="3" name="Title 2"/>
          <p:cNvSpPr>
            <a:spLocks noGrp="1"/>
          </p:cNvSpPr>
          <p:nvPr>
            <p:ph type="title"/>
          </p:nvPr>
        </p:nvSpPr>
        <p:spPr>
          <a:xfrm>
            <a:off x="457200" y="418421"/>
            <a:ext cx="8327204" cy="1498643"/>
          </a:xfrm>
        </p:spPr>
        <p:txBody>
          <a:bodyPr/>
          <a:lstStyle/>
          <a:p>
            <a:r>
              <a:rPr lang="en-US" dirty="0"/>
              <a:t>Fake Charity Scam</a:t>
            </a:r>
          </a:p>
        </p:txBody>
      </p:sp>
    </p:spTree>
    <p:extLst>
      <p:ext uri="{BB962C8B-B14F-4D97-AF65-F5344CB8AC3E}">
        <p14:creationId xmlns:p14="http://schemas.microsoft.com/office/powerpoint/2010/main" val="422652634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3262</TotalTime>
  <Words>687</Words>
  <Application>Microsoft Office PowerPoint</Application>
  <PresentationFormat>On-screen Show (4:3)</PresentationFormat>
  <Paragraphs>135</Paragraphs>
  <Slides>23</Slides>
  <Notes>23</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23</vt:i4>
      </vt:variant>
    </vt:vector>
  </HeadingPairs>
  <TitlesOfParts>
    <vt:vector size="34" baseType="lpstr">
      <vt:lpstr>ＭＳ Ｐゴシック</vt:lpstr>
      <vt:lpstr>Arial</vt:lpstr>
      <vt:lpstr>Calibri</vt:lpstr>
      <vt:lpstr>Georgia</vt:lpstr>
      <vt:lpstr>Helvetica</vt:lpstr>
      <vt:lpstr>Wingdings</vt:lpstr>
      <vt:lpstr>Custom Design</vt:lpstr>
      <vt:lpstr>1_Custom Design</vt:lpstr>
      <vt:lpstr>3_Custom Design</vt:lpstr>
      <vt:lpstr>2_Custom Design</vt:lpstr>
      <vt:lpstr>4_Custom Design</vt:lpstr>
      <vt:lpstr>Holiday Cyber Buying and Security</vt:lpstr>
      <vt:lpstr>Holiday Cyber Buying Topics</vt:lpstr>
      <vt:lpstr>Holiday Season Stats</vt:lpstr>
      <vt:lpstr>Holiday Offers Too Good to be True</vt:lpstr>
      <vt:lpstr>Red Flags of Phishing</vt:lpstr>
      <vt:lpstr>Gift Card Scams</vt:lpstr>
      <vt:lpstr>Holiday Scams:</vt:lpstr>
      <vt:lpstr>PowerPoint Presentation</vt:lpstr>
      <vt:lpstr>Fake Charity Scam</vt:lpstr>
      <vt:lpstr>Fake Order Scam</vt:lpstr>
      <vt:lpstr>PowerPoint Presentation</vt:lpstr>
      <vt:lpstr>Account Verification Scam</vt:lpstr>
      <vt:lpstr>Fake Websites</vt:lpstr>
      <vt:lpstr>QR Codes</vt:lpstr>
      <vt:lpstr>Strong Passwords Contain</vt:lpstr>
      <vt:lpstr>General Internet Safety Tips</vt:lpstr>
      <vt:lpstr>Online Safe Payment Method</vt:lpstr>
      <vt:lpstr>Protecting Your Computer</vt:lpstr>
      <vt:lpstr>Mobile Devices</vt:lpstr>
      <vt:lpstr>Closing</vt:lpstr>
      <vt:lpstr>Kahoot Game</vt:lpstr>
      <vt:lpstr>Report Security Issues</vt:lpstr>
      <vt:lpstr>Questions?</vt:lpstr>
    </vt:vector>
  </TitlesOfParts>
  <Company>Ologie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Wurm</dc:creator>
  <cp:lastModifiedBy>Jack Popovich</cp:lastModifiedBy>
  <cp:revision>213</cp:revision>
  <cp:lastPrinted>2019-03-04T13:28:48Z</cp:lastPrinted>
  <dcterms:created xsi:type="dcterms:W3CDTF">2014-03-03T18:23:11Z</dcterms:created>
  <dcterms:modified xsi:type="dcterms:W3CDTF">2024-11-19T16:54:23Z</dcterms:modified>
</cp:coreProperties>
</file>